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1" r:id="rId1"/>
  </p:sldMasterIdLst>
  <p:notesMasterIdLst>
    <p:notesMasterId r:id="rId83"/>
  </p:notesMasterIdLst>
  <p:handoutMasterIdLst>
    <p:handoutMasterId r:id="rId84"/>
  </p:handoutMasterIdLst>
  <p:sldIdLst>
    <p:sldId id="274" r:id="rId2"/>
    <p:sldId id="645" r:id="rId3"/>
    <p:sldId id="708" r:id="rId4"/>
    <p:sldId id="709" r:id="rId5"/>
    <p:sldId id="520" r:id="rId6"/>
    <p:sldId id="716" r:id="rId7"/>
    <p:sldId id="581" r:id="rId8"/>
    <p:sldId id="629" r:id="rId9"/>
    <p:sldId id="598" r:id="rId10"/>
    <p:sldId id="623" r:id="rId11"/>
    <p:sldId id="661" r:id="rId12"/>
    <p:sldId id="662" r:id="rId13"/>
    <p:sldId id="664" r:id="rId14"/>
    <p:sldId id="663" r:id="rId15"/>
    <p:sldId id="619" r:id="rId16"/>
    <p:sldId id="606" r:id="rId17"/>
    <p:sldId id="667" r:id="rId18"/>
    <p:sldId id="665" r:id="rId19"/>
    <p:sldId id="666" r:id="rId20"/>
    <p:sldId id="621" r:id="rId21"/>
    <p:sldId id="669" r:id="rId22"/>
    <p:sldId id="713" r:id="rId23"/>
    <p:sldId id="670" r:id="rId24"/>
    <p:sldId id="671" r:id="rId25"/>
    <p:sldId id="634" r:id="rId26"/>
    <p:sldId id="615" r:id="rId27"/>
    <p:sldId id="672" r:id="rId28"/>
    <p:sldId id="673" r:id="rId29"/>
    <p:sldId id="674" r:id="rId30"/>
    <p:sldId id="616" r:id="rId31"/>
    <p:sldId id="675" r:id="rId32"/>
    <p:sldId id="676" r:id="rId33"/>
    <p:sldId id="617" r:id="rId34"/>
    <p:sldId id="587" r:id="rId35"/>
    <p:sldId id="697" r:id="rId36"/>
    <p:sldId id="612" r:id="rId37"/>
    <p:sldId id="717" r:id="rId38"/>
    <p:sldId id="599" r:id="rId39"/>
    <p:sldId id="595" r:id="rId40"/>
    <p:sldId id="677" r:id="rId41"/>
    <p:sldId id="622" r:id="rId42"/>
    <p:sldId id="602" r:id="rId43"/>
    <p:sldId id="678" r:id="rId44"/>
    <p:sldId id="679" r:id="rId45"/>
    <p:sldId id="618" r:id="rId46"/>
    <p:sldId id="620" r:id="rId47"/>
    <p:sldId id="690" r:id="rId48"/>
    <p:sldId id="689" r:id="rId49"/>
    <p:sldId id="691" r:id="rId50"/>
    <p:sldId id="693" r:id="rId51"/>
    <p:sldId id="695" r:id="rId52"/>
    <p:sldId id="600" r:id="rId53"/>
    <p:sldId id="611" r:id="rId54"/>
    <p:sldId id="701" r:id="rId55"/>
    <p:sldId id="702" r:id="rId56"/>
    <p:sldId id="698" r:id="rId57"/>
    <p:sldId id="613" r:id="rId58"/>
    <p:sldId id="635" r:id="rId59"/>
    <p:sldId id="720" r:id="rId60"/>
    <p:sldId id="586" r:id="rId61"/>
    <p:sldId id="696" r:id="rId62"/>
    <p:sldId id="699" r:id="rId63"/>
    <p:sldId id="700" r:id="rId64"/>
    <p:sldId id="719" r:id="rId65"/>
    <p:sldId id="703" r:id="rId66"/>
    <p:sldId id="704" r:id="rId67"/>
    <p:sldId id="705" r:id="rId68"/>
    <p:sldId id="609" r:id="rId69"/>
    <p:sldId id="706" r:id="rId70"/>
    <p:sldId id="610" r:id="rId71"/>
    <p:sldId id="583" r:id="rId72"/>
    <p:sldId id="707" r:id="rId73"/>
    <p:sldId id="603" r:id="rId74"/>
    <p:sldId id="604" r:id="rId75"/>
    <p:sldId id="605" r:id="rId76"/>
    <p:sldId id="549" r:id="rId77"/>
    <p:sldId id="401" r:id="rId78"/>
    <p:sldId id="721" r:id="rId79"/>
    <p:sldId id="722" r:id="rId80"/>
    <p:sldId id="405" r:id="rId81"/>
    <p:sldId id="493" r:id="rId8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B7442939-A2E6-46E3-8DA6-A14BFBAFC62B}">
          <p14:sldIdLst>
            <p14:sldId id="274"/>
            <p14:sldId id="645"/>
            <p14:sldId id="708"/>
            <p14:sldId id="709"/>
            <p14:sldId id="520"/>
          </p14:sldIdLst>
        </p14:section>
        <p14:section name="Front-End" id="{9973C9EE-E360-47E5-83D3-EB4610DF212A}">
          <p14:sldIdLst>
            <p14:sldId id="716"/>
            <p14:sldId id="581"/>
            <p14:sldId id="629"/>
            <p14:sldId id="598"/>
            <p14:sldId id="623"/>
            <p14:sldId id="661"/>
            <p14:sldId id="662"/>
            <p14:sldId id="664"/>
            <p14:sldId id="663"/>
            <p14:sldId id="619"/>
            <p14:sldId id="606"/>
            <p14:sldId id="667"/>
            <p14:sldId id="665"/>
            <p14:sldId id="666"/>
            <p14:sldId id="621"/>
            <p14:sldId id="669"/>
            <p14:sldId id="713"/>
            <p14:sldId id="670"/>
            <p14:sldId id="671"/>
            <p14:sldId id="634"/>
            <p14:sldId id="615"/>
            <p14:sldId id="672"/>
            <p14:sldId id="673"/>
            <p14:sldId id="674"/>
            <p14:sldId id="616"/>
            <p14:sldId id="675"/>
            <p14:sldId id="676"/>
            <p14:sldId id="617"/>
            <p14:sldId id="587"/>
            <p14:sldId id="697"/>
            <p14:sldId id="612"/>
          </p14:sldIdLst>
        </p14:section>
        <p14:section name="Back-End" id="{689B38C5-413E-4F88-90E0-7350F216725A}">
          <p14:sldIdLst>
            <p14:sldId id="717"/>
            <p14:sldId id="599"/>
            <p14:sldId id="595"/>
            <p14:sldId id="677"/>
            <p14:sldId id="622"/>
            <p14:sldId id="602"/>
            <p14:sldId id="678"/>
            <p14:sldId id="679"/>
            <p14:sldId id="618"/>
            <p14:sldId id="620"/>
            <p14:sldId id="690"/>
            <p14:sldId id="689"/>
            <p14:sldId id="691"/>
            <p14:sldId id="693"/>
            <p14:sldId id="695"/>
            <p14:sldId id="600"/>
            <p14:sldId id="611"/>
            <p14:sldId id="701"/>
            <p14:sldId id="702"/>
            <p14:sldId id="698"/>
            <p14:sldId id="613"/>
            <p14:sldId id="635"/>
          </p14:sldIdLst>
        </p14:section>
        <p14:section name="Internet of Things (IoT)" id="{74F22384-C978-471A-9494-4A25564F1C84}">
          <p14:sldIdLst>
            <p14:sldId id="720"/>
            <p14:sldId id="586"/>
            <p14:sldId id="696"/>
            <p14:sldId id="699"/>
            <p14:sldId id="700"/>
          </p14:sldIdLst>
        </p14:section>
        <p14:section name="Software Engineering" id="{686D4C98-1329-4AF4-BDB2-F609B0862BC4}">
          <p14:sldIdLst>
            <p14:sldId id="719"/>
            <p14:sldId id="703"/>
            <p14:sldId id="704"/>
            <p14:sldId id="705"/>
            <p14:sldId id="609"/>
            <p14:sldId id="706"/>
            <p14:sldId id="610"/>
            <p14:sldId id="583"/>
            <p14:sldId id="707"/>
            <p14:sldId id="603"/>
            <p14:sldId id="604"/>
            <p14:sldId id="605"/>
          </p14:sldIdLst>
        </p14:section>
        <p14:section name="Conclusion" id="{2B3D34B5-FDA6-4CAC-9AB8-A186C17906C2}">
          <p14:sldIdLst>
            <p14:sldId id="549"/>
            <p14:sldId id="401"/>
            <p14:sldId id="721"/>
            <p14:sldId id="722"/>
            <p14:sldId id="405"/>
            <p14:sldId id="49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DB4C3"/>
    <a:srgbClr val="7A859E"/>
    <a:srgbClr val="003366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44" autoAdjust="0"/>
    <p:restoredTop sz="94343" autoAdjust="0"/>
  </p:normalViewPr>
  <p:slideViewPr>
    <p:cSldViewPr showGuides="1">
      <p:cViewPr varScale="1">
        <p:scale>
          <a:sx n="71" d="100"/>
          <a:sy n="71" d="100"/>
        </p:scale>
        <p:origin x="440" y="52"/>
      </p:cViewPr>
      <p:guideLst>
        <p:guide orient="horz" pos="2184"/>
        <p:guide pos="3840"/>
      </p:guideLst>
    </p:cSldViewPr>
  </p:slideViewPr>
  <p:outlineViewPr>
    <p:cViewPr>
      <p:scale>
        <a:sx n="33" d="100"/>
        <a:sy n="33" d="100"/>
      </p:scale>
      <p:origin x="0" y="-9989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00" d="100"/>
        <a:sy n="100" d="100"/>
      </p:scale>
      <p:origin x="0" y="-6566"/>
    </p:cViewPr>
  </p:sorterViewPr>
  <p:notesViewPr>
    <p:cSldViewPr>
      <p:cViewPr varScale="1">
        <p:scale>
          <a:sx n="62" d="100"/>
          <a:sy n="62" d="100"/>
        </p:scale>
        <p:origin x="3154" y="72"/>
      </p:cViewPr>
      <p:guideLst/>
    </p:cSldViewPr>
  </p:notesViewPr>
  <p:gridSpacing cx="45000" cy="450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handoutMaster" Target="handoutMasters/handoutMaster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notesMaster" Target="notesMasters/notesMaster1.xml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xmlns="" id="{56F20103-83CC-4A54-8FDE-9D37FC2629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27A53962-26EF-44E4-9E69-61B1727AB1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87215-0C8F-4762-A664-737A353EC9A4}" type="datetimeFigureOut">
              <a:rPr lang="bg-BG" smtClean="0"/>
              <a:t>21.12.2022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28A6967E-448F-4887-8FCB-34482EFBCC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-1" y="8847000"/>
            <a:ext cx="6443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100" dirty="0"/>
              <a:t>© SoftUni – </a:t>
            </a:r>
            <a:r>
              <a:rPr lang="en-US" sz="1100" u="sng" dirty="0">
                <a:hlinkClick r:id="rId2"/>
              </a:rPr>
              <a:t>https://softuni.org</a:t>
            </a:r>
            <a:r>
              <a:rPr lang="en-US" sz="1100" dirty="0"/>
              <a:t>. Copyrighted document. Unauthorized copy or reproduction is not permitted.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8B6554C2-DDBA-40E2-9536-53A07EC502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443999" y="8847000"/>
            <a:ext cx="412413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318AE-53F9-47EA-B5FE-E9473933AF11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150602968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84649-876A-46C9-8472-14CB09C070D8}" type="datetimeFigureOut">
              <a:rPr lang="en-US" smtClean="0"/>
              <a:t>12/21/2022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067CD-8E6B-4360-9AA8-C5DF2A48A6D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2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530847692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3schools.com/sql/" TargetMode="External"/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softuni.org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labs.play-with-docker.com/" TargetMode="External"/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softuni.org/" TargetMode="External"/><Relationship Id="rId4" Type="http://schemas.openxmlformats.org/officeDocument/2006/relationships/hyperlink" Target="http://localhost:8080/" TargetMode="External"/></Relationships>
</file>

<file path=ppt/notesSlides/_rels/notes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ftUni/playground" TargetMode="External"/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softuni.org/" TargetMode="External"/></Relationships>
</file>

<file path=ppt/notesSlides/_rels/notes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platform.html5.org/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softuni.org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Hello everyone. Welcome to the "</a:t>
            </a:r>
            <a:r>
              <a:rPr lang="en-US" sz="1200" b="1" dirty="0"/>
              <a:t>Software Development Concepts</a:t>
            </a:r>
            <a:r>
              <a:rPr lang="en-US" dirty="0"/>
              <a:t>" lesson from the "</a:t>
            </a:r>
            <a:r>
              <a:rPr lang="en-US" b="1" dirty="0"/>
              <a:t>Programming Fundamentals</a:t>
            </a:r>
            <a:r>
              <a:rPr lang="en-US" dirty="0"/>
              <a:t>" training course at </a:t>
            </a:r>
            <a:r>
              <a:rPr lang="en-US" b="1" dirty="0"/>
              <a:t>SoftUni</a:t>
            </a:r>
            <a:r>
              <a:rPr lang="en-US" dirty="0"/>
              <a:t>.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I am doctor </a:t>
            </a:r>
            <a:r>
              <a:rPr lang="en-US" b="1" dirty="0"/>
              <a:t>Svetlin Nakov</a:t>
            </a:r>
            <a:r>
              <a:rPr lang="en-US" b="0" dirty="0"/>
              <a:t>,</a:t>
            </a:r>
            <a:r>
              <a:rPr lang="bg-BG" b="0" dirty="0"/>
              <a:t> </a:t>
            </a:r>
            <a:r>
              <a:rPr lang="en-US" b="0" dirty="0"/>
              <a:t>senior technical trainer and </a:t>
            </a:r>
            <a:r>
              <a:rPr lang="en-US" dirty="0"/>
              <a:t>co-founder of </a:t>
            </a:r>
            <a:r>
              <a:rPr lang="en-US" b="1" dirty="0"/>
              <a:t>SoftUni</a:t>
            </a:r>
            <a:r>
              <a:rPr lang="en-US" b="0" dirty="0"/>
              <a:t> and </a:t>
            </a:r>
            <a:r>
              <a:rPr lang="en-US" dirty="0"/>
              <a:t>I will teach this lesson.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 will introduce you to the most important</a:t>
            </a:r>
            <a:r>
              <a:rPr lang="bg-BG" dirty="0"/>
              <a:t> </a:t>
            </a:r>
            <a:r>
              <a:rPr lang="en-US" dirty="0"/>
              <a:t>fundamental </a:t>
            </a:r>
            <a:r>
              <a:rPr lang="en-US" b="1" dirty="0"/>
              <a:t>concepts</a:t>
            </a:r>
            <a:r>
              <a:rPr lang="en-US" dirty="0"/>
              <a:t>, </a:t>
            </a:r>
            <a:r>
              <a:rPr lang="en-US" b="1" dirty="0"/>
              <a:t>principles</a:t>
            </a:r>
            <a:r>
              <a:rPr lang="en-US" dirty="0"/>
              <a:t> and </a:t>
            </a:r>
            <a:r>
              <a:rPr lang="en-US" b="1" dirty="0"/>
              <a:t>paradigms</a:t>
            </a:r>
            <a:r>
              <a:rPr lang="en-US" dirty="0"/>
              <a:t> of the "</a:t>
            </a:r>
            <a:r>
              <a:rPr lang="en-US" b="1" dirty="0"/>
              <a:t>software engineering</a:t>
            </a:r>
            <a:r>
              <a:rPr lang="en-US" dirty="0"/>
              <a:t>" profession.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I will start with the </a:t>
            </a:r>
            <a:r>
              <a:rPr lang="en-US" sz="1200" b="1" dirty="0"/>
              <a:t>4 essential skills of software engineers</a:t>
            </a:r>
            <a:r>
              <a:rPr lang="en-US" sz="1200" dirty="0"/>
              <a:t> and will explain how the main concepts of computer science and software development are related to the software engineering profession.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dirty="0"/>
              <a:t>Then, I will briefly present some of the most important concepts and paradigm of software development like object-oriented and functional programming, component-based and event-driven programming, libraries and frameworks, software architectures, front-end and back-end, databases, Web development concepts, operating systems, virtualization and cloud, software development methodologies, quality assurance and others.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 have limited time, so I will only mention most of these concepts without a solid explanation</a:t>
            </a:r>
            <a:r>
              <a:rPr lang="bg-BG" dirty="0"/>
              <a:t>, </a:t>
            </a:r>
            <a:r>
              <a:rPr lang="en-US" dirty="0"/>
              <a:t>because it takes years to master them.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712AD983-B21E-4F25-8855-A3666226226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1222454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Now' let's talk about an important </a:t>
            </a:r>
            <a:r>
              <a:rPr lang="en-US" b="1" dirty="0"/>
              <a:t>Web front-end concept </a:t>
            </a:r>
            <a:r>
              <a:rPr lang="en-US" dirty="0"/>
              <a:t>and technology: </a:t>
            </a:r>
            <a:r>
              <a:rPr lang="en-US" b="1" dirty="0"/>
              <a:t>AJAX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AJAX </a:t>
            </a:r>
            <a:r>
              <a:rPr lang="en-US" dirty="0"/>
              <a:t>stands for "Asynchronous JavaScript and XML".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This acronym doesn't describe its nature well, but this is for historical reasons, from the time when XML was popular.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A better description for the </a:t>
            </a:r>
            <a:r>
              <a:rPr lang="en-US" b="1" dirty="0"/>
              <a:t>AJAX technology</a:t>
            </a:r>
            <a:r>
              <a:rPr lang="en-US" dirty="0"/>
              <a:t> is the following: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/>
              <a:t>AJAX</a:t>
            </a:r>
            <a:r>
              <a:rPr lang="en-US" dirty="0"/>
              <a:t> is a technology for </a:t>
            </a:r>
            <a:r>
              <a:rPr lang="en-US" b="1" dirty="0"/>
              <a:t>asynchronous execution of HTTP requests </a:t>
            </a:r>
            <a:r>
              <a:rPr lang="en-US" dirty="0"/>
              <a:t>from client-side JavaScript code.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JavaScript front-end apps use AJAX calls to </a:t>
            </a:r>
            <a:r>
              <a:rPr lang="en-US" b="1" dirty="0"/>
              <a:t>access the back-end services and APIs </a:t>
            </a:r>
            <a:r>
              <a:rPr lang="en-US" dirty="0"/>
              <a:t>and consume data from the Web server over the HTTP protocol.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AJAX enables building </a:t>
            </a:r>
            <a:r>
              <a:rPr lang="en-US" b="1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interactive single page apps</a:t>
            </a:r>
            <a:r>
              <a:rPr 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, where the content of the page interactively changes, without refreshing the page.</a:t>
            </a:r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Developers can retrieve data from a URL </a:t>
            </a:r>
            <a:r>
              <a:rPr lang="en-US" b="1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without having to do a "full page refresh"</a:t>
            </a:r>
            <a:r>
              <a:rPr 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This enables a Web page to </a:t>
            </a:r>
            <a:r>
              <a:rPr lang="en-US" b="1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update just part of a page </a:t>
            </a:r>
            <a:r>
              <a:rPr 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without disrupting what the user is doing.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This is an </a:t>
            </a:r>
            <a:r>
              <a:rPr lang="en-US" b="1" dirty="0"/>
              <a:t>example </a:t>
            </a:r>
            <a:r>
              <a:rPr lang="en-US" dirty="0"/>
              <a:t>how JavaScript code can </a:t>
            </a:r>
            <a:r>
              <a:rPr lang="en-US" b="1" dirty="0"/>
              <a:t>download server-side resources</a:t>
            </a:r>
            <a:r>
              <a:rPr lang="en-US" b="0" dirty="0"/>
              <a:t> over HTTP </a:t>
            </a:r>
            <a:r>
              <a:rPr lang="en-US" dirty="0"/>
              <a:t>using the "</a:t>
            </a:r>
            <a:r>
              <a:rPr lang="en-US" b="1" dirty="0"/>
              <a:t>fetch</a:t>
            </a:r>
            <a:r>
              <a:rPr lang="en-US" dirty="0"/>
              <a:t>" function.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The </a:t>
            </a:r>
            <a:r>
              <a:rPr lang="en-US" b="1" dirty="0"/>
              <a:t>"fetch" function</a:t>
            </a:r>
            <a:r>
              <a:rPr lang="en-US" dirty="0"/>
              <a:t> takes as input a server-side resource URL and </a:t>
            </a:r>
            <a:r>
              <a:rPr lang="en-US" b="1" dirty="0"/>
              <a:t>returns a promise</a:t>
            </a:r>
            <a:r>
              <a:rPr lang="en-US" dirty="0"/>
              <a:t>, which will be resolved when the resource is downloaded, or an error occurs.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This code will invoke asynchronously a </a:t>
            </a:r>
            <a:r>
              <a:rPr lang="en-US" b="1" dirty="0"/>
              <a:t>simple HTTP GET request</a:t>
            </a:r>
            <a:r>
              <a:rPr lang="en-US" dirty="0"/>
              <a:t>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This is an example how </a:t>
            </a:r>
            <a:r>
              <a:rPr lang="en-US" b="1" dirty="0"/>
              <a:t>front-end connects to the back-end</a:t>
            </a:r>
            <a:r>
              <a:rPr lang="en-US" dirty="0"/>
              <a:t>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The AJAX technology uses the </a:t>
            </a:r>
            <a:r>
              <a:rPr lang="en-US" b="1" dirty="0" err="1"/>
              <a:t>XMLHTTPRequest</a:t>
            </a:r>
            <a:r>
              <a:rPr lang="en-US" b="1" dirty="0"/>
              <a:t> </a:t>
            </a:r>
            <a:r>
              <a:rPr lang="en-US" dirty="0"/>
              <a:t>browser object to asynchronously make HTTP requests.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Typically, when the data is </a:t>
            </a:r>
            <a:r>
              <a:rPr lang="en-US" b="1" dirty="0"/>
              <a:t>loaded from the back-end</a:t>
            </a:r>
            <a:r>
              <a:rPr lang="en-US" dirty="0"/>
              <a:t>, it is rendered in the DOM tree and this way </a:t>
            </a:r>
            <a:r>
              <a:rPr lang="en-US" b="1" dirty="0"/>
              <a:t>part of the page is updated </a:t>
            </a:r>
            <a:r>
              <a:rPr lang="en-US" dirty="0"/>
              <a:t>dynamically.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>
              <a:spcBef>
                <a:spcPts val="1200"/>
              </a:spcBef>
            </a:pPr>
            <a:r>
              <a:rPr lang="en-US" dirty="0"/>
              <a:t>In most scenarios the AJAX technology is used to consume </a:t>
            </a:r>
            <a:r>
              <a:rPr lang="en-US" b="1" dirty="0"/>
              <a:t>RESTful APIs</a:t>
            </a:r>
            <a:r>
              <a:rPr lang="en-US" dirty="0"/>
              <a:t> from the back-end server.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b="1" dirty="0"/>
              <a:t>RESTful APIs</a:t>
            </a:r>
            <a:r>
              <a:rPr lang="en-US" dirty="0"/>
              <a:t> are Web services, invoked through the HTTP protocol.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A "</a:t>
            </a:r>
            <a:r>
              <a:rPr lang="en-US" b="1" dirty="0"/>
              <a:t>Web service</a:t>
            </a:r>
            <a:r>
              <a:rPr lang="en-US" dirty="0"/>
              <a:t>" is remote functionality, that can be invoked over Internet.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b="1" dirty="0"/>
              <a:t>REST </a:t>
            </a:r>
            <a:r>
              <a:rPr lang="en-US" dirty="0"/>
              <a:t>stands for</a:t>
            </a:r>
            <a:r>
              <a:rPr lang="bg-BG" dirty="0"/>
              <a:t> "</a:t>
            </a:r>
            <a:r>
              <a:rPr lang="en-US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Representational State Transfer</a:t>
            </a:r>
            <a:r>
              <a:rPr lang="bg-BG" dirty="0"/>
              <a:t>"</a:t>
            </a:r>
            <a:r>
              <a:rPr lang="en-US" dirty="0"/>
              <a:t>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/>
              <a:t>It is an </a:t>
            </a:r>
            <a:r>
              <a:rPr lang="en-US" b="1" dirty="0"/>
              <a:t>architectural concept </a:t>
            </a:r>
            <a:r>
              <a:rPr lang="en-US" dirty="0"/>
              <a:t>and </a:t>
            </a:r>
            <a:r>
              <a:rPr lang="en-US" b="1" dirty="0"/>
              <a:t>industry standard </a:t>
            </a:r>
            <a:r>
              <a:rPr lang="en-US" dirty="0"/>
              <a:t>about how to build Web services.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b="1" dirty="0"/>
              <a:t>RESTful services </a:t>
            </a:r>
            <a:r>
              <a:rPr lang="en-US" dirty="0"/>
              <a:t>typically implements the </a:t>
            </a:r>
            <a:r>
              <a:rPr lang="en-US" b="1" dirty="0"/>
              <a:t>CRUD operations </a:t>
            </a:r>
            <a:r>
              <a:rPr lang="en-US" dirty="0"/>
              <a:t>(create, read, update, delete) over certain data collection.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The HTTP methods </a:t>
            </a:r>
            <a:r>
              <a:rPr lang="en-US" b="1" dirty="0"/>
              <a:t>GET</a:t>
            </a:r>
            <a:r>
              <a:rPr lang="en-US" dirty="0"/>
              <a:t>, </a:t>
            </a:r>
            <a:r>
              <a:rPr lang="en-US" b="1" dirty="0"/>
              <a:t>POST</a:t>
            </a:r>
            <a:r>
              <a:rPr lang="en-US" dirty="0"/>
              <a:t>, </a:t>
            </a:r>
            <a:r>
              <a:rPr lang="en-US" b="1" dirty="0"/>
              <a:t>PUT</a:t>
            </a:r>
            <a:r>
              <a:rPr lang="en-US" b="0" dirty="0"/>
              <a:t>, </a:t>
            </a:r>
            <a:r>
              <a:rPr lang="en-US" b="1" dirty="0"/>
              <a:t>PATCH</a:t>
            </a:r>
            <a:r>
              <a:rPr lang="en-US" dirty="0"/>
              <a:t> and </a:t>
            </a:r>
            <a:r>
              <a:rPr lang="en-US" b="1" dirty="0"/>
              <a:t>DELETE</a:t>
            </a:r>
            <a:r>
              <a:rPr lang="en-US" b="0" dirty="0"/>
              <a:t> are used to </a:t>
            </a:r>
            <a:r>
              <a:rPr lang="en-US" dirty="0"/>
              <a:t>retrieve, create, replace, modify and delete data.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We shall </a:t>
            </a:r>
            <a:r>
              <a:rPr lang="en-US" b="1" dirty="0"/>
              <a:t>learn more </a:t>
            </a:r>
            <a:r>
              <a:rPr lang="en-US" dirty="0"/>
              <a:t>about RESTful services in the front-end and back-end development modules at </a:t>
            </a:r>
            <a:r>
              <a:rPr lang="en-US" b="1" dirty="0"/>
              <a:t>SoftUni</a:t>
            </a:r>
            <a:r>
              <a:rPr lang="en-US" dirty="0"/>
              <a:t>.</a:t>
            </a:r>
          </a:p>
          <a:p>
            <a:pPr marL="0" indent="0">
              <a:spcBef>
                <a:spcPts val="1200"/>
              </a:spcBef>
              <a:buFont typeface="Arial" panose="020B0604020202020204" pitchFamily="34" charset="0"/>
              <a:buNone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10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88108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a </a:t>
            </a:r>
            <a:r>
              <a:rPr lang="en-US" b="1" dirty="0"/>
              <a:t>live code demonstration </a:t>
            </a:r>
            <a:r>
              <a:rPr lang="en-US" dirty="0"/>
              <a:t>of </a:t>
            </a:r>
            <a:r>
              <a:rPr lang="en-US" b="1" dirty="0"/>
              <a:t>RESTful Web services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example consists of </a:t>
            </a:r>
            <a:r>
              <a:rPr lang="en-US" b="1" dirty="0"/>
              <a:t>server app</a:t>
            </a:r>
            <a:r>
              <a:rPr lang="en-US" b="0" dirty="0"/>
              <a:t> (</a:t>
            </a:r>
            <a:r>
              <a:rPr lang="en-US" b="1" dirty="0"/>
              <a:t>back-end</a:t>
            </a:r>
            <a:r>
              <a:rPr lang="en-US" b="0" dirty="0"/>
              <a:t>) and </a:t>
            </a:r>
            <a:r>
              <a:rPr lang="en-US" b="1" dirty="0"/>
              <a:t>client app</a:t>
            </a:r>
            <a:r>
              <a:rPr lang="en-US" b="0" dirty="0"/>
              <a:t> (</a:t>
            </a:r>
            <a:r>
              <a:rPr lang="en-US" b="1" dirty="0"/>
              <a:t>front-end</a:t>
            </a:r>
            <a:r>
              <a:rPr lang="en-US" b="0" dirty="0"/>
              <a:t>).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The </a:t>
            </a:r>
            <a:r>
              <a:rPr lang="en-US" b="1" dirty="0"/>
              <a:t>back-end </a:t>
            </a:r>
            <a:r>
              <a:rPr lang="en-US" b="0" dirty="0"/>
              <a:t>is a </a:t>
            </a:r>
            <a:r>
              <a:rPr lang="en-US" b="1" dirty="0"/>
              <a:t>RESTful service</a:t>
            </a:r>
            <a:r>
              <a:rPr lang="en-US" b="0" dirty="0"/>
              <a:t>,</a:t>
            </a:r>
            <a:r>
              <a:rPr lang="en-US" dirty="0"/>
              <a:t> written in JavaScript with Node.js and Express.js.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It implements a </a:t>
            </a:r>
            <a:r>
              <a:rPr lang="en-US" b="1" dirty="0"/>
              <a:t>very simple TODO list</a:t>
            </a:r>
            <a:r>
              <a:rPr lang="en-US" dirty="0"/>
              <a:t> with only two operations: </a:t>
            </a:r>
            <a:r>
              <a:rPr lang="en-US" b="1" dirty="0"/>
              <a:t>get all items</a:t>
            </a:r>
            <a:r>
              <a:rPr lang="en-US" dirty="0"/>
              <a:t> and </a:t>
            </a:r>
            <a:r>
              <a:rPr lang="en-US" b="1" dirty="0"/>
              <a:t>add a new item</a:t>
            </a:r>
            <a:r>
              <a:rPr lang="en-US" dirty="0"/>
              <a:t>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You can see the code from </a:t>
            </a:r>
            <a:r>
              <a:rPr lang="en-US" b="1" dirty="0"/>
              <a:t>the first URL</a:t>
            </a:r>
            <a:r>
              <a:rPr lang="en-US" b="0" dirty="0"/>
              <a:t> in repl.it.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It needs some time to load.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The RESTful API implements </a:t>
            </a:r>
            <a:r>
              <a:rPr lang="en-US" b="1" dirty="0"/>
              <a:t>two endpoints</a:t>
            </a:r>
            <a:r>
              <a:rPr lang="en-US" dirty="0"/>
              <a:t>:</a:t>
            </a:r>
          </a:p>
          <a:p>
            <a:pPr marL="10858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/>
              <a:t>GET </a:t>
            </a:r>
            <a:r>
              <a:rPr lang="en-US" b="1" noProof="1"/>
              <a:t>/todo-list</a:t>
            </a:r>
            <a:r>
              <a:rPr lang="en-US" b="0" dirty="0"/>
              <a:t>, which lists all items,</a:t>
            </a:r>
          </a:p>
          <a:p>
            <a:pPr marL="10858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and </a:t>
            </a:r>
            <a:r>
              <a:rPr lang="en-US" b="1" dirty="0"/>
              <a:t>POST </a:t>
            </a:r>
            <a:r>
              <a:rPr lang="en-US" b="1" noProof="1"/>
              <a:t>/todo-list</a:t>
            </a:r>
            <a:r>
              <a:rPr lang="en-US" b="0" dirty="0"/>
              <a:t>, which </a:t>
            </a:r>
            <a:r>
              <a:rPr lang="en-US" dirty="0"/>
              <a:t>creates a new item.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When we </a:t>
            </a:r>
            <a:r>
              <a:rPr lang="en-US" b="1" dirty="0"/>
              <a:t>run</a:t>
            </a:r>
            <a:r>
              <a:rPr lang="en-US" dirty="0"/>
              <a:t> the back-end service, it will </a:t>
            </a:r>
            <a:r>
              <a:rPr lang="en-US" b="1" dirty="0"/>
              <a:t>show the TODO list</a:t>
            </a:r>
            <a:r>
              <a:rPr lang="en-US" dirty="0"/>
              <a:t> as </a:t>
            </a:r>
            <a:r>
              <a:rPr lang="en-US" b="1" dirty="0"/>
              <a:t>JSON string</a:t>
            </a:r>
            <a:r>
              <a:rPr lang="en-US" dirty="0"/>
              <a:t>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b="1" dirty="0"/>
              <a:t>front-end</a:t>
            </a:r>
            <a:r>
              <a:rPr lang="en-US" dirty="0"/>
              <a:t> is a JavaScript </a:t>
            </a:r>
            <a:r>
              <a:rPr lang="en-US" b="1" dirty="0"/>
              <a:t>single page app</a:t>
            </a:r>
            <a:r>
              <a:rPr lang="en-US" dirty="0"/>
              <a:t>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You can see the code from </a:t>
            </a:r>
            <a:r>
              <a:rPr lang="en-US" b="1" dirty="0"/>
              <a:t>the second URL</a:t>
            </a:r>
            <a:r>
              <a:rPr lang="en-US" b="0" dirty="0"/>
              <a:t> in repl.it.</a:t>
            </a:r>
            <a:endParaRPr lang="en-US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The app consists of </a:t>
            </a:r>
            <a:r>
              <a:rPr lang="en-US" b="1" dirty="0"/>
              <a:t>Web page </a:t>
            </a:r>
            <a:r>
              <a:rPr lang="en-US" dirty="0"/>
              <a:t>(HTML) with embedded </a:t>
            </a:r>
            <a:r>
              <a:rPr lang="en-US" b="1" dirty="0"/>
              <a:t>JavaScript code</a:t>
            </a:r>
            <a:r>
              <a:rPr lang="en-US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It holds </a:t>
            </a:r>
            <a:r>
              <a:rPr lang="en-US" b="1" dirty="0"/>
              <a:t>two functions</a:t>
            </a:r>
            <a:r>
              <a:rPr lang="en-US" dirty="0"/>
              <a:t>, bound to </a:t>
            </a:r>
            <a:r>
              <a:rPr lang="en-US" b="1" dirty="0"/>
              <a:t>buttons</a:t>
            </a:r>
            <a:r>
              <a:rPr lang="en-US" dirty="0"/>
              <a:t> on the Web page.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b="1" dirty="0"/>
              <a:t>first button loads the TODO items</a:t>
            </a:r>
            <a:r>
              <a:rPr lang="en-US" dirty="0"/>
              <a:t> and displays them in a bullet list in the page.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dirty="0"/>
              <a:t>It uses </a:t>
            </a:r>
            <a:r>
              <a:rPr lang="en-US" b="1" dirty="0"/>
              <a:t>HTTP GET request </a:t>
            </a:r>
            <a:r>
              <a:rPr lang="en-US" dirty="0"/>
              <a:t>to the back-end, which returns the items as JSON object.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dirty="0"/>
              <a:t>Then it uses the </a:t>
            </a:r>
            <a:r>
              <a:rPr lang="en-US" b="1" dirty="0"/>
              <a:t>DOM API </a:t>
            </a:r>
            <a:r>
              <a:rPr lang="en-US" dirty="0"/>
              <a:t>to visualize the retrieved items.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dirty="0"/>
              <a:t>You can play with it when you run the example.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b="1" dirty="0"/>
              <a:t>second button adds a new TODO item</a:t>
            </a:r>
            <a:r>
              <a:rPr lang="en-US" dirty="0"/>
              <a:t> and displays the updated list in the page.</a:t>
            </a:r>
          </a:p>
          <a:p>
            <a:pPr marL="10858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It uses </a:t>
            </a:r>
            <a:r>
              <a:rPr lang="en-US" b="1" dirty="0"/>
              <a:t>HTTP POST request </a:t>
            </a:r>
            <a:r>
              <a:rPr lang="en-US" dirty="0"/>
              <a:t>to the back-end.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Please </a:t>
            </a:r>
            <a:r>
              <a:rPr lang="en-US" b="1" dirty="0"/>
              <a:t>focus on the concepts</a:t>
            </a:r>
            <a:r>
              <a:rPr lang="en-US" dirty="0"/>
              <a:t>, not the code and technical details in this example.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It is too early to try to fully understand how this code works.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I just want to </a:t>
            </a:r>
            <a:r>
              <a:rPr lang="en-US" b="1" dirty="0"/>
              <a:t>show you the concepts </a:t>
            </a:r>
            <a:r>
              <a:rPr lang="en-US" dirty="0"/>
              <a:t>of back-end services and front-end apps, which consume these services.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We shall </a:t>
            </a:r>
            <a:r>
              <a:rPr lang="en-US" b="1" dirty="0"/>
              <a:t>learn how to write RESTful back-end services </a:t>
            </a:r>
            <a:r>
              <a:rPr lang="en-US" dirty="0"/>
              <a:t>and </a:t>
            </a:r>
            <a:r>
              <a:rPr lang="en-US" b="1" dirty="0"/>
              <a:t>how to consume them with AJAX </a:t>
            </a:r>
            <a:r>
              <a:rPr lang="en-US" dirty="0"/>
              <a:t>calls during the professional modules at SoftUni.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bg-BG" dirty="0"/>
          </a:p>
          <a:p>
            <a:pPr marL="0" lvl="0" indent="0">
              <a:buFont typeface="Arial" panose="020B0604020202020204" pitchFamily="34" charset="0"/>
              <a:buNone/>
            </a:pPr>
            <a:endParaRPr lang="bg-BG" dirty="0"/>
          </a:p>
          <a:p>
            <a:pPr marL="0" lvl="0" indent="0">
              <a:buFont typeface="Arial" panose="020B0604020202020204" pitchFamily="34" charset="0"/>
              <a:buNone/>
            </a:pPr>
            <a:endParaRPr lang="bg-BG" dirty="0"/>
          </a:p>
          <a:p>
            <a:pPr marL="0" lv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xmlns="" id="{977D5E0A-86E5-46C7-85B6-1436FCCA6F2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21197198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next development concept from both front-end and back-end development is the concept of "</a:t>
            </a:r>
            <a:r>
              <a:rPr lang="en-US" b="1" dirty="0"/>
              <a:t>templating engines</a:t>
            </a:r>
            <a:r>
              <a:rPr lang="en-US" dirty="0"/>
              <a:t>".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/>
              <a:t>Templating engines </a:t>
            </a:r>
            <a:r>
              <a:rPr lang="en-US" dirty="0"/>
              <a:t>render data as HTML or other format through a </a:t>
            </a:r>
            <a:r>
              <a:rPr lang="en-US" b="1" dirty="0"/>
              <a:t>template</a:t>
            </a:r>
            <a:r>
              <a:rPr lang="en-US" b="0" dirty="0"/>
              <a:t>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/>
              <a:t>This is very useful, when you want to </a:t>
            </a:r>
            <a:r>
              <a:rPr lang="en-US" b="1" dirty="0"/>
              <a:t>visualize data</a:t>
            </a:r>
            <a:r>
              <a:rPr lang="en-US" b="0" dirty="0"/>
              <a:t>, which comes from the server-side or from a database.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0" dirty="0"/>
              <a:t>The template is written in some </a:t>
            </a:r>
            <a:r>
              <a:rPr lang="en-US" b="1" dirty="0"/>
              <a:t>templating language</a:t>
            </a:r>
            <a:r>
              <a:rPr lang="en-US" b="0" dirty="0"/>
              <a:t> like Razor, Handlebars or Pug.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/>
              <a:t>This is how it may look like.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/>
              <a:t>Typically </a:t>
            </a:r>
            <a:r>
              <a:rPr lang="en-US" b="1" dirty="0"/>
              <a:t>templates combine HTML with special tags</a:t>
            </a:r>
            <a:r>
              <a:rPr lang="en-US" b="0" dirty="0"/>
              <a:t>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/>
              <a:t>Templates can render variables, iterate over a collection and perform conditional checks.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/>
              <a:t>For example, we can write a template to </a:t>
            </a:r>
            <a:r>
              <a:rPr lang="en-US" b="1" dirty="0"/>
              <a:t>render a list of students</a:t>
            </a:r>
            <a:r>
              <a:rPr lang="en-US" b="0" dirty="0"/>
              <a:t>, as it is shown here.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Data </a:t>
            </a:r>
            <a:r>
              <a:rPr lang="en-US" dirty="0"/>
              <a:t>for rendering comes as </a:t>
            </a:r>
            <a:r>
              <a:rPr lang="en-US" b="1" dirty="0"/>
              <a:t>object</a:t>
            </a:r>
            <a:r>
              <a:rPr lang="en-US" dirty="0"/>
              <a:t>, </a:t>
            </a:r>
            <a:r>
              <a:rPr lang="en-US" b="1" dirty="0"/>
              <a:t>JSON string </a:t>
            </a:r>
            <a:r>
              <a:rPr lang="en-US" dirty="0"/>
              <a:t>or other format.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It typically is </a:t>
            </a:r>
            <a:r>
              <a:rPr lang="en-US" b="1" dirty="0"/>
              <a:t>retrieved from the back-end or </a:t>
            </a:r>
            <a:r>
              <a:rPr lang="en-US" dirty="0"/>
              <a:t>from a database.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 this example, a JSON object holds a list of student names and years of graduation.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The rendered </a:t>
            </a:r>
            <a:r>
              <a:rPr lang="en-US" b="1" dirty="0"/>
              <a:t>output could be HTML </a:t>
            </a:r>
            <a:r>
              <a:rPr lang="en-US" dirty="0"/>
              <a:t>or other document.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 our example the output is an HTML list of students.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Templating and templating engines </a:t>
            </a:r>
            <a:r>
              <a:rPr lang="en-US" dirty="0"/>
              <a:t>are important concept in programming.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It is part of most </a:t>
            </a:r>
            <a:r>
              <a:rPr lang="en-US" b="1" dirty="0"/>
              <a:t>Web development frameworks </a:t>
            </a:r>
            <a:r>
              <a:rPr lang="en-US" dirty="0"/>
              <a:t>(both front-end and back-end).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It is used to </a:t>
            </a:r>
            <a:r>
              <a:rPr lang="en-US" b="1" dirty="0"/>
              <a:t>generate documents</a:t>
            </a:r>
            <a:r>
              <a:rPr lang="en-US" dirty="0"/>
              <a:t>, reports or print data in certain format.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You will definitely use </a:t>
            </a:r>
            <a:r>
              <a:rPr lang="en-US" b="1" dirty="0"/>
              <a:t>templating engines</a:t>
            </a:r>
            <a:r>
              <a:rPr lang="en-US" dirty="0"/>
              <a:t> in some form, if you work with data and visualization.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</a:t>
            </a:r>
            <a:r>
              <a:rPr lang="en-US" b="1" dirty="0"/>
              <a:t>shall learn </a:t>
            </a:r>
            <a:r>
              <a:rPr lang="en-US" dirty="0"/>
              <a:t>and practice working with templating engines during the </a:t>
            </a:r>
            <a:r>
              <a:rPr lang="en-US" b="1" dirty="0"/>
              <a:t>Web front-end </a:t>
            </a:r>
            <a:r>
              <a:rPr lang="en-US" dirty="0"/>
              <a:t>and </a:t>
            </a:r>
            <a:r>
              <a:rPr lang="en-US" b="1" dirty="0"/>
              <a:t>back-end</a:t>
            </a:r>
            <a:r>
              <a:rPr lang="en-US" dirty="0"/>
              <a:t> development modules at </a:t>
            </a:r>
            <a:r>
              <a:rPr lang="en-US" b="1" dirty="0"/>
              <a:t>SoftUni</a:t>
            </a:r>
            <a:r>
              <a:rPr lang="en-US" dirty="0"/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15323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a simple </a:t>
            </a:r>
            <a:r>
              <a:rPr lang="en-US" b="1" dirty="0"/>
              <a:t>live example</a:t>
            </a:r>
            <a:r>
              <a:rPr lang="en-US" dirty="0"/>
              <a:t> of rendering UI with a </a:t>
            </a:r>
            <a:r>
              <a:rPr lang="en-US" b="1" dirty="0"/>
              <a:t>templating engine</a:t>
            </a:r>
            <a:r>
              <a:rPr lang="en-US" dirty="0"/>
              <a:t>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You can see the code I have prepared in </a:t>
            </a:r>
            <a:r>
              <a:rPr lang="en-US" b="0" dirty="0"/>
              <a:t>repl.it.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/>
              <a:t>It needs some time to load.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have two files: </a:t>
            </a:r>
            <a:r>
              <a:rPr lang="en-US" b="1" noProof="1"/>
              <a:t>index.html</a:t>
            </a:r>
            <a:r>
              <a:rPr lang="en-US" dirty="0"/>
              <a:t> and </a:t>
            </a:r>
            <a:r>
              <a:rPr lang="en-US" b="1" noProof="1"/>
              <a:t>students.json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b="1" dirty="0"/>
              <a:t>student data </a:t>
            </a:r>
            <a:r>
              <a:rPr lang="en-US" dirty="0"/>
              <a:t>come as JSON object from the </a:t>
            </a:r>
            <a:r>
              <a:rPr lang="en-US" b="1" noProof="1"/>
              <a:t>students.json</a:t>
            </a:r>
            <a:r>
              <a:rPr lang="en-US" dirty="0"/>
              <a:t> file.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main HTML file </a:t>
            </a:r>
            <a:r>
              <a:rPr lang="en-US" b="1" dirty="0"/>
              <a:t>index.html</a:t>
            </a:r>
            <a:r>
              <a:rPr lang="en-US" dirty="0"/>
              <a:t> holds a small snippet of </a:t>
            </a:r>
            <a:r>
              <a:rPr lang="en-US" b="1" dirty="0"/>
              <a:t>JavaScript code</a:t>
            </a:r>
            <a:r>
              <a:rPr lang="en-US" dirty="0"/>
              <a:t>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which uses the </a:t>
            </a:r>
            <a:r>
              <a:rPr lang="en-US" b="1" dirty="0"/>
              <a:t>Handlebars templating engine </a:t>
            </a:r>
            <a:r>
              <a:rPr lang="en-US" dirty="0"/>
              <a:t>to render the students.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b="1" dirty="0"/>
              <a:t>template </a:t>
            </a:r>
            <a:r>
              <a:rPr lang="en-US" dirty="0"/>
              <a:t>is also embedded in the HTML page as snippet.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When we </a:t>
            </a:r>
            <a:r>
              <a:rPr lang="en-US" b="1" dirty="0"/>
              <a:t>run the code</a:t>
            </a:r>
            <a:r>
              <a:rPr lang="en-US" dirty="0"/>
              <a:t>, we see the students, rendered as </a:t>
            </a:r>
            <a:r>
              <a:rPr lang="en-US" b="1" dirty="0"/>
              <a:t>HTML bullet list</a:t>
            </a:r>
            <a:r>
              <a:rPr lang="en-US" dirty="0"/>
              <a:t>.</a:t>
            </a:r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dirty="0"/>
              <a:t>The technical details about the code are not important here.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Important is </a:t>
            </a:r>
            <a:r>
              <a:rPr lang="en-US" b="1" dirty="0"/>
              <a:t>the concept of templating engines</a:t>
            </a:r>
            <a:r>
              <a:rPr lang="en-US" dirty="0"/>
              <a:t>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which </a:t>
            </a:r>
            <a:r>
              <a:rPr lang="en-US" b="1" dirty="0"/>
              <a:t>render data by template</a:t>
            </a:r>
            <a:r>
              <a:rPr lang="en-US" dirty="0"/>
              <a:t> as HTML or other format.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This approach is widely used in software development.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You definitely will use it some day if you become a software developer.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en-US" dirty="0"/>
          </a:p>
          <a:p>
            <a:pPr marL="0" lvl="0" indent="0">
              <a:buFont typeface="Arial" panose="020B0604020202020204" pitchFamily="34" charset="0"/>
              <a:buNone/>
            </a:pPr>
            <a:endParaRPr lang="en-US" dirty="0"/>
          </a:p>
          <a:p>
            <a:pPr marL="0" lv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xmlns="" id="{977D5E0A-86E5-46C7-85B6-1436FCCA6F2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5828012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Another</a:t>
            </a:r>
            <a:r>
              <a:rPr lang="en-US" b="1" dirty="0"/>
              <a:t> important concept </a:t>
            </a:r>
            <a:r>
              <a:rPr lang="en-US" dirty="0"/>
              <a:t>from software development is "</a:t>
            </a:r>
            <a:r>
              <a:rPr lang="en-US" b="1" dirty="0"/>
              <a:t>routing</a:t>
            </a:r>
            <a:r>
              <a:rPr lang="en-US" dirty="0"/>
              <a:t>".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In front-end apps, </a:t>
            </a:r>
            <a:r>
              <a:rPr lang="en-US" b="1" dirty="0"/>
              <a:t>routing </a:t>
            </a:r>
            <a:r>
              <a:rPr lang="en-US" dirty="0"/>
              <a:t>is a technology of switching between different </a:t>
            </a:r>
            <a:r>
              <a:rPr lang="en-US" b="1" dirty="0"/>
              <a:t>UI views</a:t>
            </a:r>
            <a:r>
              <a:rPr lang="en-US" dirty="0"/>
              <a:t>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based on the changes of the current </a:t>
            </a:r>
            <a:r>
              <a:rPr lang="en-US" b="1" dirty="0"/>
              <a:t>URL</a:t>
            </a:r>
            <a:r>
              <a:rPr lang="en-US" dirty="0"/>
              <a:t> (holding the route).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In back-end apps, </a:t>
            </a:r>
            <a:r>
              <a:rPr lang="en-US" b="1" dirty="0"/>
              <a:t>routing </a:t>
            </a:r>
            <a:r>
              <a:rPr lang="en-US" dirty="0"/>
              <a:t>is a technology of</a:t>
            </a:r>
            <a:r>
              <a:rPr lang="bg-BG" dirty="0"/>
              <a:t> </a:t>
            </a:r>
            <a:r>
              <a:rPr lang="en-US" dirty="0"/>
              <a:t>switching between different </a:t>
            </a:r>
            <a:r>
              <a:rPr lang="en-US" b="1" dirty="0"/>
              <a:t>server-side endpoints</a:t>
            </a:r>
            <a:r>
              <a:rPr lang="en-US" dirty="0"/>
              <a:t>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based on the changes of the requested </a:t>
            </a:r>
            <a:r>
              <a:rPr lang="en-US" b="1" dirty="0"/>
              <a:t>URL</a:t>
            </a:r>
            <a:r>
              <a:rPr lang="en-US" dirty="0"/>
              <a:t> (holding the route).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Many front-end and back-end </a:t>
            </a:r>
            <a:r>
              <a:rPr lang="en-US" b="1" dirty="0"/>
              <a:t>frameworks </a:t>
            </a:r>
            <a:r>
              <a:rPr lang="en-US" dirty="0"/>
              <a:t>internally </a:t>
            </a:r>
            <a:r>
              <a:rPr lang="en-US" b="1" dirty="0"/>
              <a:t>implement routing </a:t>
            </a:r>
            <a:r>
              <a:rPr lang="en-US" dirty="0"/>
              <a:t>and invoke different functionality based on the URL and its components.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Routing libraries </a:t>
            </a:r>
            <a:r>
              <a:rPr lang="en-US" dirty="0"/>
              <a:t>switch the view by URL like its is shown below.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This is the "home" URL: </a:t>
            </a:r>
            <a:r>
              <a:rPr lang="en-US" b="1" dirty="0"/>
              <a:t>/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b="1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This is the "about" URL: </a:t>
            </a:r>
            <a:r>
              <a:rPr lang="en-US" b="1" dirty="0"/>
              <a:t>/about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b="1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This is the "contact" URL: </a:t>
            </a:r>
            <a:r>
              <a:rPr lang="en-US" b="1" dirty="0"/>
              <a:t>/contact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0" dirty="0"/>
              <a:t>Different </a:t>
            </a:r>
            <a:r>
              <a:rPr lang="en-US" b="1" dirty="0"/>
              <a:t>routes</a:t>
            </a:r>
            <a:r>
              <a:rPr lang="en-US" b="0" dirty="0"/>
              <a:t> in the URL switch to different </a:t>
            </a:r>
            <a:r>
              <a:rPr lang="en-US" b="1" dirty="0"/>
              <a:t>views</a:t>
            </a:r>
            <a:r>
              <a:rPr lang="en-US" b="0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This is </a:t>
            </a:r>
            <a:r>
              <a:rPr lang="en-US" b="1" dirty="0"/>
              <a:t>the "concept of routing"</a:t>
            </a:r>
            <a:r>
              <a:rPr lang="en-US" b="0" dirty="0"/>
              <a:t> in Web apps.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b="0" dirty="0"/>
          </a:p>
          <a:p>
            <a:pPr marL="0" indent="0">
              <a:buFont typeface="Arial" panose="020B0604020202020204" pitchFamily="34" charset="0"/>
              <a:buNone/>
            </a:pPr>
            <a:endParaRPr lang="en-US" b="0" dirty="0"/>
          </a:p>
          <a:p>
            <a:pPr marL="0" indent="0">
              <a:buFont typeface="Arial" panose="020B0604020202020204" pitchFamily="34" charset="0"/>
              <a:buNone/>
            </a:pPr>
            <a:endParaRPr lang="en-US" b="0" dirty="0"/>
          </a:p>
          <a:p>
            <a:pPr marL="0" indent="0">
              <a:buFont typeface="Arial" panose="020B0604020202020204" pitchFamily="34" charset="0"/>
              <a:buNone/>
            </a:pP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4322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</a:t>
            </a:r>
            <a:r>
              <a:rPr lang="en-US" b="1" dirty="0"/>
              <a:t>demonstrate with live code example</a:t>
            </a:r>
            <a:r>
              <a:rPr lang="en-US" dirty="0"/>
              <a:t> the idea of "</a:t>
            </a:r>
            <a:r>
              <a:rPr lang="en-US" b="1" dirty="0"/>
              <a:t>routing</a:t>
            </a:r>
            <a:r>
              <a:rPr lang="en-US" dirty="0"/>
              <a:t>" for changing the active view or page in Web apps.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As usually, we have a working </a:t>
            </a:r>
            <a:r>
              <a:rPr lang="en-US" b="1" dirty="0"/>
              <a:t>code example </a:t>
            </a:r>
            <a:r>
              <a:rPr lang="en-US" dirty="0"/>
              <a:t>at repl.it.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Let's look at it. It may take some time to </a:t>
            </a:r>
            <a:r>
              <a:rPr lang="en-US" b="1" dirty="0"/>
              <a:t>load</a:t>
            </a:r>
            <a:r>
              <a:rPr lang="en-US" dirty="0"/>
              <a:t>…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This is the code. We have several </a:t>
            </a:r>
            <a:r>
              <a:rPr lang="en-US" b="1" dirty="0"/>
              <a:t>HTML sections </a:t>
            </a:r>
            <a:r>
              <a:rPr lang="en-US" dirty="0"/>
              <a:t>(the views)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and some </a:t>
            </a:r>
            <a:r>
              <a:rPr lang="en-US" b="1" dirty="0"/>
              <a:t>JavaScript code</a:t>
            </a:r>
            <a:r>
              <a:rPr lang="en-US" dirty="0"/>
              <a:t> to switch between them based on the </a:t>
            </a:r>
            <a:r>
              <a:rPr lang="en-US" b="1" dirty="0"/>
              <a:t>routes in the URL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code is based on a </a:t>
            </a:r>
            <a:r>
              <a:rPr lang="en-US" b="1" dirty="0"/>
              <a:t>client-side front-end library called "Sammy.js"</a:t>
            </a:r>
            <a:r>
              <a:rPr lang="en-US" dirty="0"/>
              <a:t>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but this a technical detail, which is not important now.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Let's </a:t>
            </a:r>
            <a:r>
              <a:rPr lang="en-US" b="1" dirty="0"/>
              <a:t>run the code </a:t>
            </a:r>
            <a:r>
              <a:rPr lang="en-US" dirty="0"/>
              <a:t>and see how it works.</a:t>
            </a:r>
            <a:endParaRPr lang="bg-BG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We open it in a new tab.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click on </a:t>
            </a:r>
            <a:r>
              <a:rPr lang="en-US" b="1" dirty="0"/>
              <a:t>[Home]</a:t>
            </a:r>
            <a:r>
              <a:rPr lang="en-US" b="0" dirty="0"/>
              <a:t>, </a:t>
            </a:r>
            <a:r>
              <a:rPr lang="en-US" b="1" dirty="0"/>
              <a:t>[About] </a:t>
            </a:r>
            <a:r>
              <a:rPr lang="en-US" dirty="0"/>
              <a:t>and </a:t>
            </a:r>
            <a:r>
              <a:rPr lang="en-US" b="1" dirty="0"/>
              <a:t>[Contact]</a:t>
            </a:r>
            <a:r>
              <a:rPr lang="en-US" dirty="0"/>
              <a:t> and the view changes.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The URL </a:t>
            </a:r>
            <a:r>
              <a:rPr lang="en-US" dirty="0"/>
              <a:t>in the browser's URL bar also changes.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This is how </a:t>
            </a:r>
            <a:r>
              <a:rPr lang="en-US" b="1" dirty="0"/>
              <a:t>routing and navigation</a:t>
            </a:r>
            <a:r>
              <a:rPr lang="en-US" dirty="0"/>
              <a:t> works.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This is a common concept in many </a:t>
            </a:r>
            <a:r>
              <a:rPr lang="en-US" b="1" dirty="0"/>
              <a:t>Web technologies and frameworks</a:t>
            </a:r>
            <a:r>
              <a:rPr lang="en-US" dirty="0"/>
              <a:t>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as well as some desktop and mobile app frameworks.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xmlns="" id="{977D5E0A-86E5-46C7-85B6-1436FCCA6F2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6955221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User interface (UI) technologies </a:t>
            </a:r>
            <a:r>
              <a:rPr lang="en-US" b="0" dirty="0"/>
              <a:t>and </a:t>
            </a:r>
            <a:r>
              <a:rPr lang="en-US" b="1" dirty="0"/>
              <a:t>front-end frameworks </a:t>
            </a:r>
            <a:r>
              <a:rPr lang="en-US" dirty="0"/>
              <a:t>are powerful tools for building </a:t>
            </a:r>
            <a:r>
              <a:rPr lang="en-US" b="1" dirty="0"/>
              <a:t>client-side apps</a:t>
            </a:r>
            <a:r>
              <a:rPr lang="en-US" dirty="0"/>
              <a:t> for Web, desktop, mobile and others environments.</a:t>
            </a:r>
          </a:p>
          <a:p>
            <a:pPr marL="360000" indent="-180000">
              <a:buFont typeface="Arial" panose="020B0604020202020204" pitchFamily="34" charset="0"/>
              <a:buChar char="•"/>
            </a:pPr>
            <a:r>
              <a:rPr lang="en-US" sz="3500" dirty="0"/>
              <a:t>These technologies change fast over the time, but </a:t>
            </a:r>
            <a:r>
              <a:rPr lang="en-US" sz="3500" b="1" dirty="0"/>
              <a:t>many concepts and patterns </a:t>
            </a:r>
            <a:r>
              <a:rPr lang="en-US" sz="3500" dirty="0"/>
              <a:t>behind them remain similar.</a:t>
            </a:r>
          </a:p>
          <a:p>
            <a:pPr marL="360000" indent="-180000">
              <a:buFont typeface="Arial" panose="020B0604020202020204" pitchFamily="34" charset="0"/>
              <a:buChar char="•"/>
            </a:pPr>
            <a:r>
              <a:rPr lang="en-US" sz="3500" dirty="0"/>
              <a:t>Such concepts include a </a:t>
            </a:r>
            <a:r>
              <a:rPr lang="en-US" sz="3500" b="1" dirty="0"/>
              <a:t>tree of components </a:t>
            </a:r>
            <a:r>
              <a:rPr lang="en-US" sz="3500" dirty="0"/>
              <a:t>(like the DOM tree), "</a:t>
            </a:r>
            <a:r>
              <a:rPr lang="en-US" sz="3500" b="1" dirty="0"/>
              <a:t>inversion of control</a:t>
            </a:r>
            <a:r>
              <a:rPr lang="en-US" sz="3500" dirty="0"/>
              <a:t>" program flow, </a:t>
            </a:r>
            <a:r>
              <a:rPr lang="en-US" sz="3500" b="1" dirty="0"/>
              <a:t>event-driven</a:t>
            </a:r>
            <a:r>
              <a:rPr lang="en-US" sz="3500" dirty="0"/>
              <a:t> approach, </a:t>
            </a:r>
            <a:r>
              <a:rPr lang="en-US" sz="3500" b="1" dirty="0"/>
              <a:t>message-driven </a:t>
            </a:r>
            <a:r>
              <a:rPr lang="en-US" sz="3500" dirty="0"/>
              <a:t>communication between components, </a:t>
            </a:r>
            <a:r>
              <a:rPr lang="en-US" sz="3500" b="1" dirty="0"/>
              <a:t>state management</a:t>
            </a:r>
            <a:r>
              <a:rPr lang="en-US" sz="3500" dirty="0"/>
              <a:t>, </a:t>
            </a:r>
            <a:r>
              <a:rPr lang="en-US" sz="3500" b="1" dirty="0"/>
              <a:t>data binding </a:t>
            </a:r>
            <a:r>
              <a:rPr lang="en-US" sz="3500" dirty="0"/>
              <a:t>and many others.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3500" b="1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3500" b="1" dirty="0"/>
              <a:t>Graphical User Interface (GUI) systems </a:t>
            </a:r>
            <a:r>
              <a:rPr lang="en-US" sz="3500" dirty="0"/>
              <a:t>provide forms, dialogs and many UI controls for desktop and mobile app development.</a:t>
            </a:r>
          </a:p>
          <a:p>
            <a:pPr marL="360000" indent="-180000">
              <a:buFont typeface="Arial" panose="020B0604020202020204" pitchFamily="34" charset="0"/>
              <a:buChar char="•"/>
            </a:pPr>
            <a:r>
              <a:rPr lang="en-US" sz="3500" dirty="0"/>
              <a:t>Development environments often provide </a:t>
            </a:r>
            <a:r>
              <a:rPr lang="en-US" sz="3500" b="1" dirty="0"/>
              <a:t>visual UI builders </a:t>
            </a:r>
            <a:r>
              <a:rPr lang="en-US" sz="3500" dirty="0"/>
              <a:t>to speed-up UI development for certain UI toolkit or framework.</a:t>
            </a:r>
          </a:p>
          <a:p>
            <a:pPr marL="360000" indent="-180000">
              <a:buFont typeface="Arial" panose="020B0604020202020204" pitchFamily="34" charset="0"/>
              <a:buChar char="•"/>
            </a:pPr>
            <a:r>
              <a:rPr lang="en-US" sz="3500" dirty="0"/>
              <a:t>Unlike Web technologies, </a:t>
            </a:r>
            <a:r>
              <a:rPr lang="en-US" sz="3500" b="1" dirty="0"/>
              <a:t>GUI programming </a:t>
            </a:r>
            <a:r>
              <a:rPr lang="en-US" sz="3500" dirty="0"/>
              <a:t>is usually </a:t>
            </a:r>
            <a:r>
              <a:rPr lang="en-US" sz="3500" b="1" dirty="0"/>
              <a:t>platform-specific</a:t>
            </a:r>
            <a:r>
              <a:rPr lang="en-US" sz="3500" dirty="0"/>
              <a:t>, and the skills are not directly transferrable from one platform to another, for example from Microsoft Windows to Apple iOS.</a:t>
            </a:r>
          </a:p>
          <a:p>
            <a:endParaRPr lang="en-US" dirty="0"/>
          </a:p>
          <a:p>
            <a:r>
              <a:rPr lang="en-US" b="1" dirty="0"/>
              <a:t>Examples </a:t>
            </a:r>
            <a:r>
              <a:rPr lang="en-US" dirty="0"/>
              <a:t>of </a:t>
            </a:r>
            <a:r>
              <a:rPr lang="en-US" b="1" dirty="0"/>
              <a:t>GUI toolkits </a:t>
            </a:r>
            <a:r>
              <a:rPr lang="en-US" dirty="0"/>
              <a:t>are:</a:t>
            </a:r>
          </a:p>
          <a:p>
            <a:pPr marL="360000" indent="-180000" algn="l" defTabSz="914400" rtl="0" eaLnBrk="1" latinLnBrk="0" hangingPunct="1">
              <a:buFont typeface="Arial" panose="020B0604020202020204" pitchFamily="34" charset="0"/>
              <a:buChar char="•"/>
            </a:pPr>
            <a:r>
              <a:rPr lang="en-US" sz="35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Windows Forms</a:t>
            </a:r>
            <a:r>
              <a:rPr lang="en-US" sz="35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n-US" sz="35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XAML</a:t>
            </a:r>
            <a:r>
              <a:rPr lang="en-US" sz="35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and </a:t>
            </a:r>
            <a:r>
              <a:rPr lang="en-US" sz="35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WPF</a:t>
            </a:r>
            <a:r>
              <a:rPr lang="en-US" sz="35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n-US" sz="35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which are created by Microsoft for the MS Windows platform,</a:t>
            </a:r>
          </a:p>
          <a:p>
            <a:pPr marL="360000" indent="-180000" algn="l" defTabSz="914400" rtl="0" eaLnBrk="1" latinLnBrk="0" hangingPunct="1">
              <a:buFont typeface="Arial" panose="020B0604020202020204" pitchFamily="34" charset="0"/>
              <a:buChar char="•"/>
            </a:pPr>
            <a:r>
              <a:rPr lang="en-US" sz="35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 </a:t>
            </a:r>
            <a:r>
              <a:rPr lang="en-US" sz="35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Qt</a:t>
            </a:r>
            <a:r>
              <a:rPr lang="en-US" sz="35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which works in Linux and is also portable to other operating systems and graphical environments.</a:t>
            </a:r>
          </a:p>
          <a:p>
            <a:endParaRPr lang="en-US" dirty="0"/>
          </a:p>
          <a:p>
            <a:r>
              <a:rPr lang="en-US" sz="3500" b="1" dirty="0"/>
              <a:t>Mobile UI </a:t>
            </a:r>
            <a:r>
              <a:rPr lang="en-US" sz="3500" dirty="0"/>
              <a:t>toolkits and frameworks provide structure, programming model and UI controls for building mobile apps.</a:t>
            </a:r>
          </a:p>
          <a:p>
            <a:pPr marL="360000" indent="-180000" algn="l" defTabSz="914400" rtl="0" eaLnBrk="1" latinLnBrk="0" hangingPunct="1">
              <a:buFont typeface="Arial" panose="020B0604020202020204" pitchFamily="34" charset="0"/>
              <a:buChar char="•"/>
            </a:pPr>
            <a:r>
              <a:rPr lang="en-US" sz="35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Mobile UI toolkits </a:t>
            </a:r>
            <a:r>
              <a:rPr lang="en-US" sz="35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are platform-specific and differ between iOS, Android and the other mobile platforms.</a:t>
            </a:r>
          </a:p>
          <a:p>
            <a:pPr marL="360000" indent="-180000" algn="l" defTabSz="914400" rtl="0" eaLnBrk="1" latinLnBrk="0" hangingPunct="1">
              <a:buFont typeface="Arial" panose="020B0604020202020204" pitchFamily="34" charset="0"/>
              <a:buChar char="•"/>
            </a:pPr>
            <a:r>
              <a:rPr lang="en-US" sz="35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But many concepts from these technologies are similar </a:t>
            </a:r>
            <a:r>
              <a:rPr lang="en-US" sz="35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 once a developer learn one mobile UI technology, it is easy to learn the others.</a:t>
            </a:r>
          </a:p>
          <a:p>
            <a:endParaRPr lang="en-US" sz="3500" dirty="0"/>
          </a:p>
          <a:p>
            <a:r>
              <a:rPr lang="en-US" b="1" dirty="0"/>
              <a:t>Examples </a:t>
            </a:r>
            <a:r>
              <a:rPr lang="en-US" dirty="0"/>
              <a:t>of </a:t>
            </a:r>
            <a:r>
              <a:rPr lang="en-US" b="1" dirty="0"/>
              <a:t>mobile UI toolkits</a:t>
            </a:r>
            <a:r>
              <a:rPr lang="en-US" dirty="0"/>
              <a:t> are: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Apple </a:t>
            </a:r>
            <a:r>
              <a:rPr lang="en-US" b="1" dirty="0" err="1"/>
              <a:t>UIKit</a:t>
            </a:r>
            <a:r>
              <a:rPr lang="en-US" dirty="0"/>
              <a:t>, which comes from Apple and is used to build iPhone and iPad apps in the Swift language,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Android UI</a:t>
            </a:r>
            <a:r>
              <a:rPr lang="en-US" dirty="0"/>
              <a:t>, which comes from Google and is used to build native mobile apps in the Java language,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and </a:t>
            </a:r>
            <a:r>
              <a:rPr lang="en-US" b="1" dirty="0"/>
              <a:t>Flutter</a:t>
            </a:r>
            <a:r>
              <a:rPr lang="en-US" dirty="0"/>
              <a:t>, which is UI toolkit also from Google, designed to be a </a:t>
            </a:r>
            <a:r>
              <a:rPr lang="en-US" b="1" dirty="0"/>
              <a:t>multi-platform</a:t>
            </a:r>
            <a:r>
              <a:rPr lang="en-US" dirty="0"/>
              <a:t> and it supports Android, iOS, Web and desktop </a:t>
            </a:r>
            <a:r>
              <a:rPr lang="en-US" dirty="0" err="1"/>
              <a:t>appp</a:t>
            </a:r>
            <a:r>
              <a:rPr lang="en-US" dirty="0"/>
              <a:t> development with a single codebase, written in the </a:t>
            </a:r>
            <a:r>
              <a:rPr lang="en-US" b="1" dirty="0"/>
              <a:t>Dart</a:t>
            </a:r>
            <a:r>
              <a:rPr lang="en-US" dirty="0"/>
              <a:t> language.</a:t>
            </a:r>
          </a:p>
          <a:p>
            <a:endParaRPr lang="en-US" sz="3500" b="1" dirty="0"/>
          </a:p>
          <a:p>
            <a:r>
              <a:rPr lang="en-US" sz="3500" b="1" dirty="0"/>
              <a:t>Web front-end frameworks</a:t>
            </a:r>
            <a:r>
              <a:rPr lang="en-US" sz="3500" dirty="0"/>
              <a:t> and </a:t>
            </a:r>
            <a:r>
              <a:rPr lang="en-US" sz="3500" b="1" dirty="0"/>
              <a:t>HTML5 UI libraries </a:t>
            </a:r>
            <a:r>
              <a:rPr lang="en-US" sz="3500" dirty="0"/>
              <a:t>provide</a:t>
            </a:r>
          </a:p>
          <a:p>
            <a:pPr marL="171450" indent="-171450" algn="l" defTabSz="914400" rtl="0" eaLnBrk="1" latinLnBrk="0" hangingPunct="1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structure, programming model and user interface elements for building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Web apps</a:t>
            </a:r>
            <a:r>
              <a:rPr lang="en-US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 marL="171450" indent="-171450" algn="l" defTabSz="914400" rtl="0" eaLnBrk="1" latinLnBrk="0" hangingPunct="1">
              <a:buFont typeface="Arial" panose="020B0604020202020204" pitchFamily="34" charset="0"/>
              <a:buChar char="•"/>
            </a:pPr>
            <a:r>
              <a:rPr lang="en-US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These frameworks and libraries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significantly speed-up the development</a:t>
            </a:r>
            <a:r>
              <a:rPr lang="en-US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improve the maintenance and the quality of front-end apps.</a:t>
            </a:r>
            <a:endParaRPr lang="en-US" sz="1200" b="1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sz="3500" b="1" dirty="0"/>
          </a:p>
          <a:p>
            <a:r>
              <a:rPr lang="en-US" dirty="0"/>
              <a:t>Examples of Web front-end </a:t>
            </a:r>
            <a:r>
              <a:rPr lang="en-US" b="1" dirty="0"/>
              <a:t>UI frameworks</a:t>
            </a:r>
            <a:r>
              <a:rPr lang="en-US" b="0" dirty="0"/>
              <a:t> are</a:t>
            </a:r>
            <a:r>
              <a:rPr lang="en-US" dirty="0"/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Angular </a:t>
            </a:r>
            <a:r>
              <a:rPr lang="en-US" dirty="0"/>
              <a:t>– a popular and very powerful end-to-end Web front-end framework, maintained by Google;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React </a:t>
            </a:r>
            <a:r>
              <a:rPr lang="en-US" dirty="0"/>
              <a:t>– a popular library for building component-based Web front-end user interfaces, developed and maintained by Facebook,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Vue.js</a:t>
            </a:r>
            <a:r>
              <a:rPr lang="en-US" dirty="0"/>
              <a:t> – a popular Web front-end framework for building single page apps,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and </a:t>
            </a:r>
            <a:r>
              <a:rPr lang="en-US" b="1" dirty="0"/>
              <a:t>Meteor</a:t>
            </a:r>
            <a:r>
              <a:rPr lang="en-US" dirty="0"/>
              <a:t> – a popular development platform and UI framework for Web front-end, mobile and Web apps.</a:t>
            </a:r>
          </a:p>
          <a:p>
            <a:endParaRPr lang="en-US" dirty="0"/>
          </a:p>
          <a:p>
            <a:r>
              <a:rPr lang="en-US" dirty="0"/>
              <a:t>Examples of </a:t>
            </a:r>
            <a:r>
              <a:rPr lang="en-US" b="1" dirty="0"/>
              <a:t>Web front-end UI libraries </a:t>
            </a:r>
            <a:r>
              <a:rPr lang="en-US" b="0" dirty="0"/>
              <a:t>are: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Kendo UI,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Sencha Ext JS,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and </a:t>
            </a:r>
            <a:r>
              <a:rPr lang="en-US" dirty="0" err="1"/>
              <a:t>Onsen</a:t>
            </a:r>
            <a:r>
              <a:rPr lang="en-US" dirty="0"/>
              <a:t> UI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All these are libraries, holding </a:t>
            </a:r>
            <a:r>
              <a:rPr lang="en-US" b="1" dirty="0"/>
              <a:t>ready-to-use UI controls</a:t>
            </a:r>
            <a:r>
              <a:rPr lang="en-US" dirty="0"/>
              <a:t>, that simplify and speed-up front end development.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42632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mentioned many times "</a:t>
            </a:r>
            <a:r>
              <a:rPr lang="en-US" b="1" dirty="0"/>
              <a:t>libraries</a:t>
            </a:r>
            <a:r>
              <a:rPr lang="en-US" dirty="0"/>
              <a:t>" and "</a:t>
            </a:r>
            <a:r>
              <a:rPr lang="en-US" b="1" dirty="0"/>
              <a:t>frameworks</a:t>
            </a:r>
            <a:r>
              <a:rPr lang="en-US" dirty="0"/>
              <a:t>".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Both are </a:t>
            </a:r>
            <a:r>
              <a:rPr lang="en-US" b="1" dirty="0"/>
              <a:t>tools to simplify </a:t>
            </a:r>
            <a:r>
              <a:rPr lang="en-US" dirty="0"/>
              <a:t>and speed up software development,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and both provide ready-to-use functionality and </a:t>
            </a:r>
            <a:r>
              <a:rPr lang="en-US" b="1" dirty="0"/>
              <a:t>building blocks </a:t>
            </a:r>
            <a:r>
              <a:rPr lang="en-US" dirty="0"/>
              <a:t>that developers use in their apps.</a:t>
            </a:r>
            <a:endParaRPr lang="bg-BG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Libraries and frameworks </a:t>
            </a:r>
            <a:r>
              <a:rPr lang="en-US" dirty="0"/>
              <a:t>are similar concepts, but there is a </a:t>
            </a:r>
            <a:r>
              <a:rPr lang="en-US" b="1" dirty="0"/>
              <a:t>conceptual difference </a:t>
            </a:r>
            <a:r>
              <a:rPr lang="en-US" dirty="0"/>
              <a:t>between them.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Let's now explain the difference.</a:t>
            </a:r>
          </a:p>
          <a:p>
            <a:pPr>
              <a:lnSpc>
                <a:spcPct val="110000"/>
              </a:lnSpc>
            </a:pPr>
            <a:r>
              <a:rPr lang="en-US" b="1" dirty="0"/>
              <a:t>Libraries </a:t>
            </a:r>
            <a:r>
              <a:rPr lang="en-US" dirty="0"/>
              <a:t>provide </a:t>
            </a:r>
            <a:r>
              <a:rPr lang="en-US" b="1" dirty="0"/>
              <a:t>components</a:t>
            </a:r>
            <a:r>
              <a:rPr lang="en-US" dirty="0"/>
              <a:t>, </a:t>
            </a:r>
            <a:r>
              <a:rPr lang="en-US" b="1" dirty="0"/>
              <a:t>functionality</a:t>
            </a:r>
            <a:r>
              <a:rPr lang="en-US" dirty="0"/>
              <a:t> and </a:t>
            </a:r>
            <a:r>
              <a:rPr lang="en-US" b="1" dirty="0"/>
              <a:t>UI controls </a:t>
            </a:r>
            <a:r>
              <a:rPr lang="en-US" dirty="0"/>
              <a:t>for integration into existing apps.</a:t>
            </a:r>
          </a:p>
          <a:p>
            <a:pPr>
              <a:lnSpc>
                <a:spcPct val="110000"/>
              </a:lnSpc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Libraries use the "</a:t>
            </a:r>
            <a:r>
              <a:rPr lang="en-US" b="1" i="1" dirty="0"/>
              <a:t>traditional program flow</a:t>
            </a:r>
            <a:r>
              <a:rPr lang="en-US" dirty="0"/>
              <a:t>".</a:t>
            </a:r>
          </a:p>
          <a:p>
            <a:pPr marL="171450" lvl="0" indent="-1714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dirty="0"/>
              <a:t>The app controls the library components and invokes their functionalities from time to time.</a:t>
            </a:r>
          </a:p>
          <a:p>
            <a:pPr marL="171450" marR="0" lvl="0" indent="-1714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Library components act as </a:t>
            </a:r>
            <a:r>
              <a:rPr lang="en-US" b="1" dirty="0"/>
              <a:t>extensions to the app</a:t>
            </a:r>
            <a:r>
              <a:rPr lang="en-US" dirty="0"/>
              <a:t>.</a:t>
            </a:r>
            <a:endParaRPr lang="bg-BG" dirty="0"/>
          </a:p>
          <a:p>
            <a:pPr marL="171450" lvl="0" indent="-1714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dirty="0"/>
              <a:t>This is illustrated at </a:t>
            </a:r>
            <a:r>
              <a:rPr lang="en-US" b="1" dirty="0"/>
              <a:t>the diagram on the right</a:t>
            </a:r>
            <a:r>
              <a:rPr lang="en-US" dirty="0"/>
              <a:t>.</a:t>
            </a:r>
          </a:p>
          <a:p>
            <a:pPr marL="0" lvl="0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en-US" b="1" dirty="0"/>
          </a:p>
          <a:p>
            <a:pPr marL="0" lv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b="1" dirty="0"/>
              <a:t>Examples of libraries </a:t>
            </a:r>
            <a:r>
              <a:rPr lang="en-US" dirty="0"/>
              <a:t>are:</a:t>
            </a:r>
          </a:p>
          <a:p>
            <a:pPr marL="171450" lvl="0" indent="-1714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dirty="0"/>
              <a:t>A </a:t>
            </a:r>
            <a:r>
              <a:rPr lang="en-US" b="1" dirty="0"/>
              <a:t>UI control library</a:t>
            </a:r>
            <a:r>
              <a:rPr lang="en-US" dirty="0"/>
              <a:t>, which provides many UI controls, such as "calendar" or "image slider".</a:t>
            </a:r>
          </a:p>
          <a:p>
            <a:pPr marL="171450" lvl="0" indent="-1714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dirty="0"/>
              <a:t>An "</a:t>
            </a:r>
            <a:r>
              <a:rPr lang="en-US" b="1" dirty="0"/>
              <a:t>Excel reader</a:t>
            </a:r>
            <a:r>
              <a:rPr lang="en-US" dirty="0"/>
              <a:t>" library, which can open and read Excel spreadsheets.</a:t>
            </a:r>
          </a:p>
          <a:p>
            <a:pPr>
              <a:lnSpc>
                <a:spcPct val="110000"/>
              </a:lnSpc>
            </a:pPr>
            <a:endParaRPr lang="en-US" dirty="0"/>
          </a:p>
          <a:p>
            <a:pPr>
              <a:lnSpc>
                <a:spcPct val="110000"/>
              </a:lnSpc>
            </a:pPr>
            <a:r>
              <a:rPr lang="en-US" dirty="0"/>
              <a:t>Development </a:t>
            </a:r>
            <a:r>
              <a:rPr lang="en-US" b="1" dirty="0"/>
              <a:t>frameworks</a:t>
            </a:r>
            <a:r>
              <a:rPr lang="en-US" dirty="0"/>
              <a:t> are foundations, which </a:t>
            </a:r>
            <a:r>
              <a:rPr lang="en-US" b="1" dirty="0"/>
              <a:t>developers extend to build an app</a:t>
            </a:r>
            <a:r>
              <a:rPr lang="en-US" dirty="0"/>
              <a:t>.</a:t>
            </a:r>
          </a:p>
          <a:p>
            <a:pPr marL="171450" lvl="0" indent="-1714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dirty="0"/>
              <a:t>The framework </a:t>
            </a:r>
            <a:r>
              <a:rPr lang="en-US" b="1" dirty="0"/>
              <a:t>controls the app lifecycle </a:t>
            </a:r>
            <a:r>
              <a:rPr lang="en-US" dirty="0"/>
              <a:t>and your code plugs in it.</a:t>
            </a:r>
          </a:p>
          <a:p>
            <a:pPr marL="628650" lvl="1" indent="-1714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dirty="0"/>
              <a:t>Frameworks use the </a:t>
            </a:r>
            <a:r>
              <a:rPr lang="en-US" b="1" i="1" dirty="0"/>
              <a:t>"inversion of control" program flow</a:t>
            </a:r>
            <a:r>
              <a:rPr lang="en-US" dirty="0"/>
              <a:t>.</a:t>
            </a:r>
          </a:p>
          <a:p>
            <a:pPr marL="628650" lvl="1" indent="-1714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dirty="0"/>
              <a:t>The framework takes control and invokes your code from time to time.</a:t>
            </a:r>
          </a:p>
          <a:p>
            <a:pPr marL="628650" lvl="1" indent="-1714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dirty="0"/>
              <a:t>Your code acts as an </a:t>
            </a:r>
            <a:r>
              <a:rPr lang="en-US" b="1" dirty="0"/>
              <a:t>extension to the framework</a:t>
            </a:r>
            <a:r>
              <a:rPr lang="en-US" dirty="0"/>
              <a:t>.</a:t>
            </a:r>
          </a:p>
          <a:p>
            <a:pPr marL="628650" marR="0" lvl="1" indent="-1714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This is illustrated at </a:t>
            </a:r>
            <a:r>
              <a:rPr lang="en-US" b="1" dirty="0"/>
              <a:t>the diagram on the right</a:t>
            </a:r>
            <a:r>
              <a:rPr lang="en-US" dirty="0"/>
              <a:t>.</a:t>
            </a:r>
          </a:p>
          <a:p>
            <a:pPr marL="171450" lvl="0" indent="-17145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b="1" dirty="0"/>
          </a:p>
          <a:p>
            <a:pPr marL="0" lv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b="1" dirty="0"/>
              <a:t>Examples of frameworks</a:t>
            </a:r>
            <a:r>
              <a:rPr lang="en-US" dirty="0"/>
              <a:t>:</a:t>
            </a:r>
          </a:p>
          <a:p>
            <a:pPr marL="171450" lvl="0" indent="-1714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Web MVC frameworks </a:t>
            </a:r>
            <a:r>
              <a:rPr lang="en-US" dirty="0"/>
              <a:t>like Spring MVC, Django and Laravel.</a:t>
            </a:r>
          </a:p>
          <a:p>
            <a:pPr marL="171450" lvl="0" indent="-1714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ORM frameworks </a:t>
            </a:r>
            <a:r>
              <a:rPr lang="en-US" dirty="0"/>
              <a:t>like Doctrine, Entity Framework and </a:t>
            </a:r>
            <a:r>
              <a:rPr lang="en-US" dirty="0" err="1"/>
              <a:t>SQLAlchemy</a:t>
            </a:r>
            <a:r>
              <a:rPr lang="en-US" dirty="0"/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In short: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Libraries</a:t>
            </a:r>
            <a:r>
              <a:rPr lang="en-US" dirty="0"/>
              <a:t> provide components, and these </a:t>
            </a:r>
            <a:r>
              <a:rPr lang="en-US" b="1" dirty="0"/>
              <a:t>components are plugged into your code </a:t>
            </a:r>
            <a:r>
              <a:rPr lang="en-US" dirty="0"/>
              <a:t>to implement certain functionality.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Frameworks</a:t>
            </a:r>
            <a:r>
              <a:rPr lang="en-US" dirty="0"/>
              <a:t> are "app foundations" and </a:t>
            </a:r>
            <a:r>
              <a:rPr lang="en-US" b="1" dirty="0"/>
              <a:t>your code plugs into them </a:t>
            </a:r>
            <a:r>
              <a:rPr lang="en-US" dirty="0"/>
              <a:t>to extend their basic functionality, following their programming model.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27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50668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a simple example how </a:t>
            </a:r>
            <a:r>
              <a:rPr lang="en-US" b="1" dirty="0"/>
              <a:t>GUI frameworks</a:t>
            </a:r>
            <a:r>
              <a:rPr lang="en-US" dirty="0"/>
              <a:t> work.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Windows Forms </a:t>
            </a:r>
            <a:r>
              <a:rPr lang="en-US" dirty="0"/>
              <a:t>is a classical </a:t>
            </a:r>
            <a:r>
              <a:rPr lang="en-US" b="1" dirty="0"/>
              <a:t>software framework</a:t>
            </a:r>
            <a:r>
              <a:rPr lang="en-US" dirty="0"/>
              <a:t> for development of </a:t>
            </a:r>
            <a:r>
              <a:rPr lang="en-US" b="1" dirty="0"/>
              <a:t>Desktop graphical user interface (GUI) apps</a:t>
            </a:r>
            <a:r>
              <a:rPr lang="en-US" dirty="0"/>
              <a:t> for Microsoft Windows.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It is based on the </a:t>
            </a:r>
            <a:r>
              <a:rPr lang="en-US" b="1" dirty="0"/>
              <a:t>.NET platform </a:t>
            </a:r>
            <a:r>
              <a:rPr lang="en-US" dirty="0"/>
              <a:t>and the </a:t>
            </a:r>
            <a:r>
              <a:rPr lang="en-US" b="1" dirty="0"/>
              <a:t>C#</a:t>
            </a:r>
            <a:r>
              <a:rPr lang="en-US" dirty="0"/>
              <a:t> language.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Windows Forms provides </a:t>
            </a:r>
            <a:r>
              <a:rPr lang="en-US" b="1" dirty="0"/>
              <a:t>programming model </a:t>
            </a:r>
            <a:r>
              <a:rPr lang="en-US" dirty="0"/>
              <a:t>and rich </a:t>
            </a:r>
            <a:r>
              <a:rPr lang="en-US" b="1" dirty="0"/>
              <a:t>UI control library</a:t>
            </a:r>
            <a:r>
              <a:rPr lang="en-US" b="0" dirty="0"/>
              <a:t> for building GUI apps.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/>
              <a:t>Additionally, the </a:t>
            </a:r>
            <a:r>
              <a:rPr lang="en-US" b="1" dirty="0"/>
              <a:t>Visual Studio </a:t>
            </a:r>
            <a:r>
              <a:rPr lang="en-US" b="0" dirty="0"/>
              <a:t>IDE provides a powerful </a:t>
            </a:r>
            <a:r>
              <a:rPr lang="en-US" b="1" dirty="0"/>
              <a:t>visual UI builder</a:t>
            </a:r>
            <a:r>
              <a:rPr lang="en-US" b="0" dirty="0"/>
              <a:t> for Windows Forms,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/>
              <a:t>where developers </a:t>
            </a:r>
            <a:r>
              <a:rPr lang="en-US" b="1" dirty="0"/>
              <a:t>design the user interface</a:t>
            </a:r>
            <a:r>
              <a:rPr lang="en-US" b="0" dirty="0"/>
              <a:t> by dragging and dropping </a:t>
            </a:r>
            <a:r>
              <a:rPr lang="en-US" b="1" dirty="0"/>
              <a:t>UI controls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/>
              <a:t>and configuring their </a:t>
            </a:r>
            <a:r>
              <a:rPr lang="en-US" b="1" dirty="0"/>
              <a:t>properties</a:t>
            </a:r>
            <a:r>
              <a:rPr lang="en-US" b="0" dirty="0"/>
              <a:t> and </a:t>
            </a:r>
            <a:r>
              <a:rPr lang="en-US" b="1" dirty="0"/>
              <a:t>events</a:t>
            </a:r>
            <a:r>
              <a:rPr lang="en-US" b="0" dirty="0"/>
              <a:t>.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Windows Forms is an </a:t>
            </a:r>
            <a:r>
              <a:rPr lang="en-US" b="1" dirty="0"/>
              <a:t>object-oriented framework</a:t>
            </a:r>
            <a:r>
              <a:rPr lang="en-US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dirty="0"/>
              <a:t>Your app is a "form"</a:t>
            </a:r>
            <a:r>
              <a:rPr lang="en-US" b="0" dirty="0"/>
              <a:t>, which is an object-oriented </a:t>
            </a:r>
            <a:r>
              <a:rPr lang="en-US" b="1" dirty="0"/>
              <a:t>class</a:t>
            </a:r>
            <a:r>
              <a:rPr lang="en-US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This class </a:t>
            </a:r>
            <a:r>
              <a:rPr lang="en-US" b="1" dirty="0"/>
              <a:t>inherits its functionality </a:t>
            </a:r>
            <a:r>
              <a:rPr lang="en-US" dirty="0"/>
              <a:t>and behavior from a </a:t>
            </a:r>
            <a:r>
              <a:rPr lang="en-US" b="1" dirty="0"/>
              <a:t>base class </a:t>
            </a:r>
            <a:r>
              <a:rPr lang="en-US" dirty="0"/>
              <a:t>from the framework.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Additional </a:t>
            </a:r>
            <a:r>
              <a:rPr lang="en-US" b="1" dirty="0"/>
              <a:t>UI controls </a:t>
            </a:r>
            <a:r>
              <a:rPr lang="en-US" dirty="0"/>
              <a:t>(such as labels, text boxes and buttons) are added as data fields in the app class.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The app </a:t>
            </a:r>
            <a:r>
              <a:rPr lang="en-US" b="1" dirty="0"/>
              <a:t>UI controls </a:t>
            </a:r>
            <a:r>
              <a:rPr lang="en-US" dirty="0"/>
              <a:t>are inserted into the </a:t>
            </a:r>
            <a:r>
              <a:rPr lang="en-US" b="1" dirty="0"/>
              <a:t>tree of components</a:t>
            </a:r>
            <a:r>
              <a:rPr lang="en-US" dirty="0"/>
              <a:t>, in the </a:t>
            </a:r>
            <a:r>
              <a:rPr lang="en-US" b="1" dirty="0"/>
              <a:t>parent container</a:t>
            </a:r>
            <a:r>
              <a:rPr lang="en-US" dirty="0"/>
              <a:t>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28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462478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the </a:t>
            </a:r>
            <a:r>
              <a:rPr lang="en-US" b="1" dirty="0"/>
              <a:t>event handler </a:t>
            </a:r>
            <a:r>
              <a:rPr lang="en-US" dirty="0"/>
              <a:t>for the "</a:t>
            </a:r>
            <a:r>
              <a:rPr lang="en-US" b="1" i="1" dirty="0"/>
              <a:t>button click</a:t>
            </a:r>
            <a:r>
              <a:rPr lang="en-US" dirty="0"/>
              <a:t>" event for the [Calculate Sum] button in the app.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This is a </a:t>
            </a:r>
            <a:r>
              <a:rPr lang="en-US" b="1" dirty="0"/>
              <a:t>C# code</a:t>
            </a:r>
            <a:r>
              <a:rPr lang="en-US" dirty="0"/>
              <a:t>, which follows the Windows Forms programming model.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program logic here does the following: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takes the </a:t>
            </a:r>
            <a:r>
              <a:rPr lang="en-US" b="1" dirty="0"/>
              <a:t>texts from the first two boxes</a:t>
            </a:r>
            <a:r>
              <a:rPr lang="en-US" dirty="0"/>
              <a:t>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converts it to </a:t>
            </a:r>
            <a:r>
              <a:rPr lang="en-US" b="1" dirty="0"/>
              <a:t>numbers</a:t>
            </a:r>
            <a:r>
              <a:rPr lang="en-US" b="0" dirty="0"/>
              <a:t>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calculates their </a:t>
            </a:r>
            <a:r>
              <a:rPr lang="en-US" b="1" dirty="0"/>
              <a:t>sum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and displays the sum in the third text box.</a:t>
            </a:r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b="0" dirty="0"/>
              <a:t>The </a:t>
            </a:r>
            <a:r>
              <a:rPr lang="en-US" b="1" dirty="0"/>
              <a:t>technical implementation </a:t>
            </a:r>
            <a:r>
              <a:rPr lang="en-US" b="0" dirty="0"/>
              <a:t>is not important here.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You can focus on the idea </a:t>
            </a:r>
            <a:r>
              <a:rPr lang="en-US" b="1" dirty="0"/>
              <a:t>how GUI apps work</a:t>
            </a:r>
            <a:r>
              <a:rPr lang="en-US" b="0" dirty="0"/>
              <a:t>, not on this particular example and its C# code.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The </a:t>
            </a:r>
            <a:r>
              <a:rPr lang="en-US" b="1" dirty="0"/>
              <a:t>important concept</a:t>
            </a:r>
            <a:r>
              <a:rPr lang="en-US" b="0" dirty="0"/>
              <a:t> here is how the app is built, by </a:t>
            </a:r>
            <a:r>
              <a:rPr lang="en-US" b="1" dirty="0"/>
              <a:t>extending a class from the UI framework</a:t>
            </a:r>
            <a:r>
              <a:rPr lang="en-US" b="0" dirty="0"/>
              <a:t>,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how the app is built from </a:t>
            </a:r>
            <a:r>
              <a:rPr lang="en-US" b="1" dirty="0"/>
              <a:t>composition of components</a:t>
            </a:r>
            <a:r>
              <a:rPr lang="en-US" b="0" dirty="0"/>
              <a:t>,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and how </a:t>
            </a:r>
            <a:r>
              <a:rPr lang="en-US" b="1" dirty="0"/>
              <a:t>event handlers </a:t>
            </a:r>
            <a:r>
              <a:rPr lang="en-US" b="0" dirty="0"/>
              <a:t>are called by the framework to add functionality to the components in the app.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en-US" b="0" dirty="0"/>
          </a:p>
          <a:p>
            <a:pPr marL="0" lvl="0" indent="0">
              <a:buFont typeface="Arial" panose="020B0604020202020204" pitchFamily="34" charset="0"/>
              <a:buNone/>
            </a:pP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29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76540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360000" lvl="0" indent="-1800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3600" b="1" dirty="0"/>
              <a:t>Front-end development concepts </a:t>
            </a:r>
            <a:r>
              <a:rPr lang="en-US" sz="3600" dirty="0"/>
              <a:t>and technologies, including the following:</a:t>
            </a:r>
          </a:p>
          <a:p>
            <a:pPr marL="637200" lvl="1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en-US" sz="3600" dirty="0"/>
          </a:p>
          <a:p>
            <a:pPr marL="817200" lvl="1" indent="-1800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3600" b="1" dirty="0"/>
              <a:t>Web front-end</a:t>
            </a:r>
            <a:r>
              <a:rPr lang="en-US" sz="3600" dirty="0"/>
              <a:t>, the DOM tree in the Web browser, DOM manipulation and Web front-end frameworks</a:t>
            </a:r>
          </a:p>
          <a:p>
            <a:pPr marL="637200" lvl="1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en-US" sz="3600" dirty="0"/>
          </a:p>
          <a:p>
            <a:pPr marL="817200" lvl="1" indent="-1800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3600" b="1" dirty="0"/>
              <a:t>AJAX</a:t>
            </a:r>
            <a:r>
              <a:rPr lang="en-US" sz="3600" dirty="0"/>
              <a:t> (asynchronous HTTP requests), Web services, </a:t>
            </a:r>
            <a:r>
              <a:rPr lang="en-US" sz="3600" b="1" dirty="0"/>
              <a:t>RESTful APIs </a:t>
            </a:r>
            <a:r>
              <a:rPr lang="en-US" sz="3600" dirty="0"/>
              <a:t>and programming interfaces for the Web</a:t>
            </a:r>
          </a:p>
          <a:p>
            <a:pPr marL="637200" lvl="1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en-US" sz="3600" dirty="0"/>
          </a:p>
          <a:p>
            <a:pPr marL="817200" lvl="1" indent="-1800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3600" b="1" dirty="0"/>
              <a:t>Templating engines </a:t>
            </a:r>
            <a:r>
              <a:rPr lang="en-US" sz="3600" dirty="0"/>
              <a:t>for generating dynamic content and user interfaces</a:t>
            </a:r>
          </a:p>
          <a:p>
            <a:pPr marL="637200" lvl="1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en-US" sz="3600" dirty="0"/>
          </a:p>
          <a:p>
            <a:pPr marL="817200" lvl="1" indent="-1800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3600" b="1" dirty="0"/>
              <a:t>Routing</a:t>
            </a:r>
            <a:r>
              <a:rPr lang="en-US" sz="3600" dirty="0"/>
              <a:t> and routing libraries in the Web development</a:t>
            </a:r>
          </a:p>
          <a:p>
            <a:pPr marL="637200" lvl="1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en-US" sz="3600" dirty="0"/>
          </a:p>
          <a:p>
            <a:pPr marL="817200" lvl="1" indent="-1800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3600" b="1" dirty="0"/>
              <a:t>Libraries versus frameworks</a:t>
            </a:r>
            <a:r>
              <a:rPr lang="en-US" sz="3600" dirty="0"/>
              <a:t>: what is the difference and the concept of "inversion of control"</a:t>
            </a:r>
          </a:p>
          <a:p>
            <a:pPr marL="637200" lvl="1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en-US" sz="3600" dirty="0"/>
          </a:p>
          <a:p>
            <a:pPr marL="817200" lvl="1" indent="-1800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3600" b="1" dirty="0"/>
              <a:t>UI frameworks </a:t>
            </a:r>
            <a:r>
              <a:rPr lang="en-US" sz="3600" dirty="0"/>
              <a:t>and their role in building the user interface in software systems</a:t>
            </a:r>
          </a:p>
          <a:p>
            <a:pPr marL="637200" lvl="1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en-US" sz="3600" dirty="0"/>
          </a:p>
          <a:p>
            <a:pPr marL="817200" lvl="1" indent="-1800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3600" b="1" dirty="0"/>
              <a:t>Mobile app development </a:t>
            </a:r>
            <a:r>
              <a:rPr lang="en-US" sz="3600" dirty="0"/>
              <a:t>technologies: native mobile apps, hybrid mobile apps and browser-based mobile apps</a:t>
            </a:r>
          </a:p>
          <a:p>
            <a:pPr marL="360000" lvl="0" indent="-18000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sz="3600" dirty="0"/>
          </a:p>
          <a:p>
            <a:pPr marL="180000" lvl="0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en-US" sz="3600" dirty="0"/>
          </a:p>
          <a:p>
            <a:pPr marL="180000" lvl="0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en-US" sz="36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xmlns="" id="{77016A77-FB3A-4DED-A566-F3768DAAFAE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8491351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let's </a:t>
            </a:r>
            <a:r>
              <a:rPr lang="en-US" b="1" dirty="0"/>
              <a:t>see the previous example in action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 have prepared a </a:t>
            </a:r>
            <a:r>
              <a:rPr lang="en-US" b="1" dirty="0"/>
              <a:t>Visual Studio project</a:t>
            </a:r>
            <a:r>
              <a:rPr lang="en-US" dirty="0"/>
              <a:t>, holding the </a:t>
            </a:r>
            <a:r>
              <a:rPr lang="en-US" b="1" dirty="0"/>
              <a:t>Windows Forms app</a:t>
            </a:r>
            <a:r>
              <a:rPr lang="en-US" dirty="0"/>
              <a:t> from the example.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This is the </a:t>
            </a:r>
            <a:r>
              <a:rPr lang="en-US" b="1" dirty="0"/>
              <a:t>form designer </a:t>
            </a:r>
            <a:r>
              <a:rPr lang="en-US" dirty="0"/>
              <a:t>in Visual Studio for Windows Forms GUI apps.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On the left we see the "</a:t>
            </a:r>
            <a:r>
              <a:rPr lang="en-US" b="1" dirty="0"/>
              <a:t>Toolbox</a:t>
            </a:r>
            <a:r>
              <a:rPr lang="en-US" dirty="0"/>
              <a:t>".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It holds a list of </a:t>
            </a:r>
            <a:r>
              <a:rPr lang="en-US" b="1" dirty="0"/>
              <a:t>UI controls</a:t>
            </a:r>
            <a:r>
              <a:rPr lang="en-US" dirty="0"/>
              <a:t>, available from the UI framework.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At the center we see </a:t>
            </a:r>
            <a:r>
              <a:rPr lang="en-US" b="1" dirty="0"/>
              <a:t>the main app</a:t>
            </a:r>
            <a:r>
              <a:rPr lang="en-US" dirty="0"/>
              <a:t> form with the UI controls, inserted in it.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/>
              <a:t>We can see the C# code, generated by the UI designer tool, by clicking [F7].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/>
              <a:t>We have 2 files behind the form: </a:t>
            </a:r>
            <a:r>
              <a:rPr lang="en-US" b="1" noProof="1"/>
              <a:t>FormSummator.cs</a:t>
            </a:r>
            <a:r>
              <a:rPr lang="en-US" b="0" dirty="0"/>
              <a:t> and </a:t>
            </a:r>
            <a:r>
              <a:rPr lang="en-US" b="1" noProof="1"/>
              <a:t>FormSummator.Designer.cs</a:t>
            </a:r>
            <a:r>
              <a:rPr lang="en-US" b="0" dirty="0"/>
              <a:t>.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On the right we see the </a:t>
            </a:r>
            <a:r>
              <a:rPr lang="en-US" b="0" dirty="0"/>
              <a:t>app files</a:t>
            </a:r>
            <a:r>
              <a:rPr lang="en-US" dirty="0"/>
              <a:t> (</a:t>
            </a:r>
            <a:r>
              <a:rPr lang="en-US" b="1" dirty="0"/>
              <a:t>Solution Explorer</a:t>
            </a:r>
            <a:r>
              <a:rPr lang="en-US" dirty="0"/>
              <a:t>) and the "</a:t>
            </a:r>
            <a:r>
              <a:rPr lang="en-US" b="1" dirty="0"/>
              <a:t>Properties</a:t>
            </a:r>
            <a:r>
              <a:rPr lang="en-US" dirty="0"/>
              <a:t>" editor.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When we </a:t>
            </a:r>
            <a:r>
              <a:rPr lang="en-US" b="1" dirty="0"/>
              <a:t>select certain UI control in the form designer </a:t>
            </a:r>
            <a:r>
              <a:rPr lang="en-US" dirty="0"/>
              <a:t>(like this textbox), we see on the right its </a:t>
            </a:r>
            <a:r>
              <a:rPr lang="en-US" b="1" dirty="0"/>
              <a:t>properties</a:t>
            </a:r>
            <a:r>
              <a:rPr lang="en-US" b="0" dirty="0"/>
              <a:t>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name, location, size, font, text content and others.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When we </a:t>
            </a:r>
            <a:r>
              <a:rPr lang="en-US" b="1" dirty="0"/>
              <a:t>double click </a:t>
            </a:r>
            <a:r>
              <a:rPr lang="en-US" b="0" dirty="0"/>
              <a:t>on certain UI control, we can </a:t>
            </a:r>
            <a:r>
              <a:rPr lang="en-US" b="1" dirty="0"/>
              <a:t>edit the C# code </a:t>
            </a:r>
            <a:r>
              <a:rPr lang="en-US" b="0" dirty="0"/>
              <a:t>for its default </a:t>
            </a:r>
            <a:r>
              <a:rPr lang="en-US" b="1" dirty="0"/>
              <a:t>event handler</a:t>
            </a:r>
            <a:r>
              <a:rPr lang="en-US" b="0" dirty="0"/>
              <a:t>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We </a:t>
            </a:r>
            <a:r>
              <a:rPr lang="en-US" b="1" dirty="0"/>
              <a:t>double click the [Calculate Sum] button</a:t>
            </a:r>
            <a:r>
              <a:rPr lang="en-US" b="0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We see the </a:t>
            </a:r>
            <a:r>
              <a:rPr lang="en-US" b="1" dirty="0"/>
              <a:t>C# code</a:t>
            </a:r>
            <a:r>
              <a:rPr lang="en-US" b="0" dirty="0"/>
              <a:t>, which will be executed, </a:t>
            </a:r>
            <a:r>
              <a:rPr lang="en-US" b="1" dirty="0"/>
              <a:t>when the button is clicked </a:t>
            </a:r>
            <a:r>
              <a:rPr lang="en-US" b="0" dirty="0"/>
              <a:t>by the app user.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This is the code we already discussed: it takes the values from the first two text boxes,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calculates their sum and displays it in the third text box.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We </a:t>
            </a:r>
            <a:r>
              <a:rPr lang="en-US" b="1" dirty="0"/>
              <a:t>run the app </a:t>
            </a:r>
            <a:r>
              <a:rPr lang="en-US" b="0" dirty="0"/>
              <a:t>by clicking the </a:t>
            </a:r>
            <a:r>
              <a:rPr lang="en-US" b="1" dirty="0"/>
              <a:t>[Start] button </a:t>
            </a:r>
            <a:r>
              <a:rPr lang="en-US" b="0" dirty="0"/>
              <a:t>in Visual Studio.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It takes some time to </a:t>
            </a:r>
            <a:r>
              <a:rPr lang="en-US" b="1" dirty="0"/>
              <a:t>compile</a:t>
            </a:r>
            <a:r>
              <a:rPr lang="en-US" b="0" dirty="0"/>
              <a:t> and </a:t>
            </a:r>
            <a:r>
              <a:rPr lang="en-US" b="1" dirty="0"/>
              <a:t>build</a:t>
            </a:r>
            <a:r>
              <a:rPr lang="en-US" b="0" dirty="0"/>
              <a:t> the app.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And this is our app: </a:t>
            </a:r>
            <a:r>
              <a:rPr lang="en-US" b="1" dirty="0"/>
              <a:t>live and running</a:t>
            </a:r>
            <a:r>
              <a:rPr lang="en-US" b="0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We enter "</a:t>
            </a:r>
            <a:r>
              <a:rPr lang="en-US" b="1" dirty="0"/>
              <a:t>3</a:t>
            </a:r>
            <a:r>
              <a:rPr lang="en-US" b="0" dirty="0"/>
              <a:t>" and "</a:t>
            </a:r>
            <a:r>
              <a:rPr lang="en-US" b="1" dirty="0"/>
              <a:t>5</a:t>
            </a:r>
            <a:r>
              <a:rPr lang="en-US" b="0" dirty="0"/>
              <a:t>" and we calculate their sum "</a:t>
            </a:r>
            <a:r>
              <a:rPr lang="en-US" b="1" dirty="0"/>
              <a:t>8</a:t>
            </a:r>
            <a:r>
              <a:rPr lang="en-US" b="0" dirty="0"/>
              <a:t>".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The code here is not important</a:t>
            </a:r>
            <a:r>
              <a:rPr lang="en-US" b="0" dirty="0"/>
              <a:t>.</a:t>
            </a:r>
            <a:endParaRPr lang="bg-BG" b="0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Don't try to understand it completely!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I just want to show you what a </a:t>
            </a:r>
            <a:r>
              <a:rPr lang="en-US" b="1" dirty="0"/>
              <a:t>GUI framework</a:t>
            </a:r>
            <a:r>
              <a:rPr lang="en-US" b="0" dirty="0"/>
              <a:t> is,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and how a </a:t>
            </a:r>
            <a:r>
              <a:rPr lang="en-US" b="1" dirty="0"/>
              <a:t>UI designer tool </a:t>
            </a:r>
            <a:r>
              <a:rPr lang="en-US" b="0" dirty="0"/>
              <a:t>can simplify GUI app development.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And all of this </a:t>
            </a:r>
            <a:r>
              <a:rPr lang="en-US" b="1" dirty="0"/>
              <a:t>as a concept</a:t>
            </a:r>
            <a:r>
              <a:rPr lang="en-US" b="0" dirty="0"/>
              <a:t>, not specifically the Windows Forms technology.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en-US" b="0" dirty="0"/>
          </a:p>
          <a:p>
            <a:pPr marL="0" lvl="0" indent="0">
              <a:buFont typeface="Arial" panose="020B0604020202020204" pitchFamily="34" charset="0"/>
              <a:buNone/>
            </a:pPr>
            <a:endParaRPr lang="en-US" b="0" dirty="0"/>
          </a:p>
          <a:p>
            <a:pPr marL="0" lvl="0" indent="0">
              <a:buFont typeface="Arial" panose="020B0604020202020204" pitchFamily="34" charset="0"/>
              <a:buNone/>
            </a:pP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xmlns="" id="{977D5E0A-86E5-46C7-85B6-1436FCCA6F2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238960328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we talk about </a:t>
            </a:r>
            <a:r>
              <a:rPr lang="en-US" b="1" dirty="0"/>
              <a:t>user interface and front-end frameworks</a:t>
            </a:r>
            <a:r>
              <a:rPr lang="en-US" dirty="0"/>
              <a:t>, it is worth mentioning </a:t>
            </a:r>
            <a:r>
              <a:rPr lang="en-US" b="1" dirty="0"/>
              <a:t>React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React</a:t>
            </a:r>
            <a:r>
              <a:rPr lang="en-US" dirty="0"/>
              <a:t> is a powerful </a:t>
            </a:r>
            <a:r>
              <a:rPr lang="en-US" b="1" dirty="0"/>
              <a:t>JavaScript library </a:t>
            </a:r>
            <a:r>
              <a:rPr lang="en-US" dirty="0"/>
              <a:t>from Facebook for </a:t>
            </a:r>
            <a:r>
              <a:rPr lang="en-US" b="1" dirty="0"/>
              <a:t>building Web user interfaces</a:t>
            </a:r>
            <a:r>
              <a:rPr lang="en-US" dirty="0"/>
              <a:t> using HTML, CSS and JavaScript.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UI is built from </a:t>
            </a:r>
            <a:r>
              <a:rPr lang="en-US" b="1" dirty="0"/>
              <a:t>JSX components</a:t>
            </a:r>
            <a:r>
              <a:rPr lang="en-US" dirty="0"/>
              <a:t>, which combine </a:t>
            </a:r>
            <a:r>
              <a:rPr lang="en-US" b="1" dirty="0"/>
              <a:t>HTML</a:t>
            </a:r>
            <a:r>
              <a:rPr lang="en-US" dirty="0"/>
              <a:t> + </a:t>
            </a:r>
            <a:r>
              <a:rPr lang="en-US" b="1" dirty="0"/>
              <a:t>JavaScript</a:t>
            </a:r>
            <a:r>
              <a:rPr lang="en-US" dirty="0"/>
              <a:t> using a built-in </a:t>
            </a:r>
            <a:r>
              <a:rPr lang="en-US" b="1" dirty="0"/>
              <a:t>templating engine</a:t>
            </a:r>
            <a:r>
              <a:rPr lang="en-US" b="0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React is</a:t>
            </a:r>
            <a:r>
              <a:rPr lang="bg-BG" b="0" dirty="0"/>
              <a:t> а</a:t>
            </a:r>
            <a:r>
              <a:rPr lang="en-US" b="0" dirty="0"/>
              <a:t> </a:t>
            </a:r>
            <a:r>
              <a:rPr lang="en-US" b="1" dirty="0"/>
              <a:t>component-based</a:t>
            </a:r>
            <a:r>
              <a:rPr lang="en-US" b="0" dirty="0"/>
              <a:t> UI library.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With React, developers create </a:t>
            </a:r>
            <a:r>
              <a:rPr lang="en-US" b="1" dirty="0"/>
              <a:t>reusable UI components</a:t>
            </a:r>
            <a:r>
              <a:rPr lang="en-US" b="0" dirty="0"/>
              <a:t>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which have own </a:t>
            </a:r>
            <a:r>
              <a:rPr lang="en-US" b="1" dirty="0"/>
              <a:t>lifecycle</a:t>
            </a:r>
            <a:r>
              <a:rPr lang="en-US" b="0" dirty="0"/>
              <a:t>, internal </a:t>
            </a:r>
            <a:r>
              <a:rPr lang="en-US" b="1" dirty="0"/>
              <a:t>state</a:t>
            </a:r>
            <a:r>
              <a:rPr lang="en-US" b="0" dirty="0"/>
              <a:t> and </a:t>
            </a:r>
            <a:r>
              <a:rPr lang="en-US" b="1" dirty="0"/>
              <a:t>behavior</a:t>
            </a:r>
            <a:r>
              <a:rPr lang="en-US" b="0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It is </a:t>
            </a:r>
            <a:r>
              <a:rPr lang="en-US" b="1" dirty="0"/>
              <a:t>discussable whether React is a library or a framework</a:t>
            </a:r>
            <a:r>
              <a:rPr lang="en-US" b="0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It is maybe somewhere between.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By adding some </a:t>
            </a:r>
            <a:r>
              <a:rPr lang="en-US" b="1" dirty="0"/>
              <a:t>additional components </a:t>
            </a:r>
            <a:r>
              <a:rPr lang="en-US" b="0" dirty="0"/>
              <a:t>like React Router, </a:t>
            </a:r>
            <a:r>
              <a:rPr lang="en-US" b="0" dirty="0" err="1"/>
              <a:t>MobX</a:t>
            </a:r>
            <a:r>
              <a:rPr lang="en-US" b="0" dirty="0"/>
              <a:t>, Redux, Flux, React Toolbox, and some others,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we can turn React into a fully-functional </a:t>
            </a:r>
            <a:r>
              <a:rPr lang="en-US" b="1" dirty="0"/>
              <a:t>Web front-end framework</a:t>
            </a:r>
            <a:r>
              <a:rPr lang="en-US" b="0" dirty="0"/>
              <a:t>.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en-US" b="0" dirty="0"/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b="0" dirty="0"/>
              <a:t>Let's look at this simple </a:t>
            </a:r>
            <a:r>
              <a:rPr lang="en-US" b="1" dirty="0"/>
              <a:t>example of React component</a:t>
            </a:r>
            <a:r>
              <a:rPr lang="en-US" b="0" dirty="0"/>
              <a:t> (a </a:t>
            </a:r>
            <a:r>
              <a:rPr lang="en-US" b="1" dirty="0"/>
              <a:t>JSX component</a:t>
            </a:r>
            <a:r>
              <a:rPr lang="en-US" b="0" dirty="0"/>
              <a:t>):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It is a </a:t>
            </a:r>
            <a:r>
              <a:rPr lang="en-US" b="1" dirty="0"/>
              <a:t>JavaScript class</a:t>
            </a:r>
            <a:r>
              <a:rPr lang="en-US" b="0" dirty="0"/>
              <a:t>, which defines a UI component called "</a:t>
            </a:r>
            <a:r>
              <a:rPr lang="en-US" b="1" i="1" noProof="1"/>
              <a:t>HelloMessage</a:t>
            </a:r>
            <a:r>
              <a:rPr lang="en-US" b="0" dirty="0"/>
              <a:t>".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It takes a parameter called "</a:t>
            </a:r>
            <a:r>
              <a:rPr lang="en-US" b="1" i="1" dirty="0"/>
              <a:t>name</a:t>
            </a:r>
            <a:r>
              <a:rPr lang="en-US" b="0" dirty="0"/>
              <a:t>" and </a:t>
            </a:r>
            <a:r>
              <a:rPr lang="en-US" b="1" dirty="0"/>
              <a:t>renders "Hello"</a:t>
            </a:r>
            <a:r>
              <a:rPr lang="en-US" b="0" dirty="0"/>
              <a:t> + the </a:t>
            </a:r>
            <a:r>
              <a:rPr lang="en-US" b="1" i="1" dirty="0"/>
              <a:t>name</a:t>
            </a:r>
            <a:r>
              <a:rPr lang="en-US" b="0" dirty="0"/>
              <a:t> in a </a:t>
            </a:r>
            <a:r>
              <a:rPr lang="en-US" b="1" dirty="0"/>
              <a:t>&lt;div&gt;</a:t>
            </a:r>
            <a:r>
              <a:rPr lang="en-US" b="0" dirty="0"/>
              <a:t>.</a:t>
            </a:r>
            <a:endParaRPr lang="bg-BG" b="0" dirty="0"/>
          </a:p>
          <a:p>
            <a:pPr marL="0" lvl="0" indent="0">
              <a:buFont typeface="Arial" panose="020B0604020202020204" pitchFamily="34" charset="0"/>
              <a:buNone/>
            </a:pPr>
            <a:endParaRPr lang="bg-BG" b="0" dirty="0"/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b="0" dirty="0"/>
              <a:t>After that, this new component </a:t>
            </a:r>
            <a:r>
              <a:rPr lang="en-US" b="1" i="1" dirty="0"/>
              <a:t>&lt;</a:t>
            </a:r>
            <a:r>
              <a:rPr lang="en-US" b="1" i="1" noProof="1"/>
              <a:t>HelloMessage</a:t>
            </a:r>
            <a:r>
              <a:rPr lang="en-US" b="1" i="1" dirty="0"/>
              <a:t>&gt;</a:t>
            </a:r>
            <a:r>
              <a:rPr lang="en-US" b="0" dirty="0"/>
              <a:t> with </a:t>
            </a:r>
            <a:r>
              <a:rPr lang="en-US" b="0" i="0" dirty="0"/>
              <a:t>argument </a:t>
            </a:r>
            <a:r>
              <a:rPr lang="en-US" b="1" i="1" dirty="0"/>
              <a:t>name="SoftUni"</a:t>
            </a:r>
            <a:r>
              <a:rPr lang="en-US" b="0" dirty="0"/>
              <a:t> is rendered in the page.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The </a:t>
            </a:r>
            <a:r>
              <a:rPr lang="en-US" b="1" dirty="0"/>
              <a:t>HTML result page </a:t>
            </a:r>
            <a:r>
              <a:rPr lang="en-US" b="0" dirty="0"/>
              <a:t>is shown in the image on the right.</a:t>
            </a:r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b="0" dirty="0"/>
              <a:t>Pretty simple.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As usually, I don't want to put your focus on the code and the technology here.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It is more important </a:t>
            </a:r>
            <a:r>
              <a:rPr lang="en-US" b="1" dirty="0"/>
              <a:t>to understand the concepts </a:t>
            </a:r>
            <a:r>
              <a:rPr lang="en-US" b="0" dirty="0"/>
              <a:t>behind this approach to building user interfaces,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which is based on creating </a:t>
            </a:r>
            <a:r>
              <a:rPr lang="en-US" b="1" dirty="0"/>
              <a:t>reusable self-contained UI components</a:t>
            </a:r>
            <a:r>
              <a:rPr lang="en-US" b="0" dirty="0"/>
              <a:t>.</a:t>
            </a:r>
          </a:p>
          <a:p>
            <a:endParaRPr lang="en-US" dirty="0"/>
          </a:p>
          <a:p>
            <a:endParaRPr lang="bg-BG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74164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/>
              <a:t>Let's see another, more complex </a:t>
            </a:r>
            <a:r>
              <a:rPr lang="en-US" b="1" dirty="0"/>
              <a:t>example of React project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have a </a:t>
            </a:r>
            <a:r>
              <a:rPr lang="en-US" b="1" dirty="0"/>
              <a:t>live code example in repl.it</a:t>
            </a:r>
            <a:r>
              <a:rPr lang="en-US" dirty="0"/>
              <a:t>, which implements a </a:t>
            </a:r>
            <a:r>
              <a:rPr lang="en-US" b="1" dirty="0"/>
              <a:t>summator app</a:t>
            </a:r>
            <a:r>
              <a:rPr lang="en-US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The app takes two numbers and calculates their sum.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It </a:t>
            </a:r>
            <a:r>
              <a:rPr lang="en-US" b="1" dirty="0"/>
              <a:t>takes some time to load</a:t>
            </a:r>
            <a:r>
              <a:rPr lang="en-US" dirty="0"/>
              <a:t>, more than usually, because the React environment needs a lot of packages to be loaded and configured.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When the project loads, we can see its structure: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dirty="0"/>
              <a:t>index.js</a:t>
            </a:r>
            <a:r>
              <a:rPr lang="en-US" dirty="0"/>
              <a:t> – it holds the app entry point and </a:t>
            </a:r>
            <a:r>
              <a:rPr lang="en-US" b="1" dirty="0"/>
              <a:t>renders the "Summator" component</a:t>
            </a:r>
            <a:r>
              <a:rPr lang="en-US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dirty="0"/>
              <a:t>Summator.css </a:t>
            </a:r>
            <a:r>
              <a:rPr lang="en-US" dirty="0"/>
              <a:t>– holds the </a:t>
            </a:r>
            <a:r>
              <a:rPr lang="en-US" b="1" dirty="0"/>
              <a:t>CSS styles </a:t>
            </a:r>
            <a:r>
              <a:rPr lang="en-US" dirty="0"/>
              <a:t>for the "Summator" component.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noProof="1"/>
              <a:t>Summator.jsx</a:t>
            </a:r>
            <a:r>
              <a:rPr lang="en-US" noProof="1"/>
              <a:t> </a:t>
            </a:r>
            <a:r>
              <a:rPr lang="bg-BG" dirty="0"/>
              <a:t>– </a:t>
            </a:r>
            <a:r>
              <a:rPr lang="en-US" dirty="0"/>
              <a:t>holds the </a:t>
            </a:r>
            <a:r>
              <a:rPr lang="en-US" b="1" dirty="0"/>
              <a:t>main JSX component</a:t>
            </a:r>
            <a:r>
              <a:rPr lang="en-US" dirty="0"/>
              <a:t> "Summator".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dirty="0"/>
              <a:t>It defines </a:t>
            </a:r>
            <a:r>
              <a:rPr lang="en-US" b="1" dirty="0"/>
              <a:t>3 input fields </a:t>
            </a:r>
            <a:r>
              <a:rPr lang="en-US" dirty="0"/>
              <a:t>and a </a:t>
            </a:r>
            <a:r>
              <a:rPr lang="en-US" b="1" dirty="0"/>
              <a:t>button</a:t>
            </a:r>
            <a:r>
              <a:rPr lang="en-US" dirty="0"/>
              <a:t> + an </a:t>
            </a:r>
            <a:r>
              <a:rPr lang="en-US" b="1" dirty="0"/>
              <a:t>event handler </a:t>
            </a:r>
            <a:r>
              <a:rPr lang="en-US" dirty="0"/>
              <a:t>for the button.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dirty="0"/>
              <a:t>When the button is clicked</a:t>
            </a:r>
            <a:r>
              <a:rPr lang="bg-BG" dirty="0"/>
              <a:t>, </a:t>
            </a:r>
            <a:r>
              <a:rPr lang="en-US" dirty="0"/>
              <a:t>its event handler </a:t>
            </a:r>
            <a:r>
              <a:rPr lang="en-US" b="1" dirty="0"/>
              <a:t>sums the first two fields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dirty="0"/>
              <a:t>and saves the result into a </a:t>
            </a:r>
            <a:r>
              <a:rPr lang="en-US" b="1" dirty="0"/>
              <a:t>state variable</a:t>
            </a:r>
            <a:r>
              <a:rPr lang="en-US" dirty="0"/>
              <a:t>, which is bound to the last field.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Please don't try to understand all the technical details and how the code works.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This is </a:t>
            </a:r>
            <a:r>
              <a:rPr lang="en-US" b="1" dirty="0"/>
              <a:t>just an example</a:t>
            </a:r>
            <a:r>
              <a:rPr lang="en-US" dirty="0"/>
              <a:t>, which demonstrates certain UI technology.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The focus here is </a:t>
            </a:r>
            <a:r>
              <a:rPr lang="en-US" b="1" dirty="0"/>
              <a:t>the concept of creating reusable UI components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and the concept of "</a:t>
            </a:r>
            <a:r>
              <a:rPr lang="en-US" b="1" dirty="0"/>
              <a:t>data binding</a:t>
            </a:r>
            <a:r>
              <a:rPr lang="en-US" b="0" dirty="0"/>
              <a:t>" between a state variable and a text field.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Now we can </a:t>
            </a:r>
            <a:r>
              <a:rPr lang="en-US" b="1" dirty="0"/>
              <a:t>run the example</a:t>
            </a:r>
            <a:r>
              <a:rPr lang="en-US" b="0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We enter "4" and "3" and click [Calc Sum] and the calculated result is "7".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It works as expected.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en-US" b="0" dirty="0"/>
          </a:p>
          <a:p>
            <a:pPr marL="0" lvl="0" indent="0">
              <a:buFont typeface="Arial" panose="020B0604020202020204" pitchFamily="34" charset="0"/>
              <a:buNone/>
            </a:pP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xmlns="" id="{977D5E0A-86E5-46C7-85B6-1436FCCA6F2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73073147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Mobile apps </a:t>
            </a:r>
            <a:r>
              <a:rPr lang="en-US" dirty="0"/>
              <a:t>are important branch of </a:t>
            </a:r>
            <a:r>
              <a:rPr lang="en-US" b="1" dirty="0"/>
              <a:t>front-end</a:t>
            </a:r>
            <a:r>
              <a:rPr lang="en-US" dirty="0"/>
              <a:t> and </a:t>
            </a:r>
            <a:r>
              <a:rPr lang="en-US" b="1" dirty="0"/>
              <a:t>client-side</a:t>
            </a:r>
            <a:r>
              <a:rPr lang="en-US" dirty="0"/>
              <a:t> app development.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Building mobile apps </a:t>
            </a:r>
            <a:r>
              <a:rPr lang="en-US" dirty="0"/>
              <a:t>combines mobile development principles, concepts, platforms, technologies, frameworks, libraries and tools.</a:t>
            </a:r>
          </a:p>
          <a:p>
            <a:r>
              <a:rPr lang="en-US" dirty="0"/>
              <a:t>Two major mobile app platforms dominate the smartphone and mobile device markets: </a:t>
            </a:r>
            <a:r>
              <a:rPr lang="en-US" b="1" dirty="0"/>
              <a:t>Android </a:t>
            </a:r>
            <a:r>
              <a:rPr lang="en-US" dirty="0"/>
              <a:t>and </a:t>
            </a:r>
            <a:r>
              <a:rPr lang="en-US" b="1" dirty="0"/>
              <a:t>iOS</a:t>
            </a:r>
            <a:r>
              <a:rPr lang="en-US" b="0" dirty="0"/>
              <a:t>.</a:t>
            </a:r>
            <a:endParaRPr lang="en-US" b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Android</a:t>
            </a:r>
            <a:r>
              <a:rPr lang="en-US" b="0" dirty="0"/>
              <a:t> is more popular.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Devices are less expensive (compared to iOS devices).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Developers have more freedom and options.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Most apps are free or follow a freemium model.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iOS </a:t>
            </a:r>
            <a:r>
              <a:rPr lang="en-US" b="0" dirty="0"/>
              <a:t>is slightly less popular, but still very big.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Devices are more expensive,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but the market is more profitable, because most apps follow a paid model.</a:t>
            </a:r>
            <a:r>
              <a:rPr lang="en-US" b="1" dirty="0"/>
              <a:t/>
            </a:r>
            <a:br>
              <a:rPr lang="en-US" b="1" dirty="0"/>
            </a:br>
            <a:endParaRPr lang="en-US" b="1" dirty="0"/>
          </a:p>
          <a:p>
            <a:r>
              <a:rPr lang="en-US" b="1" dirty="0"/>
              <a:t>Mobile app </a:t>
            </a:r>
            <a:r>
              <a:rPr lang="en-US" dirty="0"/>
              <a:t>development technologies are divided into several categories: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Android</a:t>
            </a:r>
            <a:r>
              <a:rPr lang="en-US" b="0" dirty="0"/>
              <a:t> native mobile apps.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Native </a:t>
            </a:r>
            <a:r>
              <a:rPr lang="en-US" b="1" dirty="0"/>
              <a:t>Android apps </a:t>
            </a:r>
            <a:r>
              <a:rPr lang="en-US" b="0" dirty="0"/>
              <a:t>are created specifically </a:t>
            </a:r>
            <a:r>
              <a:rPr lang="en-US" b="1" dirty="0"/>
              <a:t>for the Android platform</a:t>
            </a:r>
            <a:r>
              <a:rPr lang="en-US" b="0" dirty="0"/>
              <a:t> (which is maintained by Google).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They are based on</a:t>
            </a:r>
            <a:r>
              <a:rPr lang="en-US" dirty="0"/>
              <a:t> </a:t>
            </a:r>
            <a:r>
              <a:rPr lang="en-US" b="1" dirty="0"/>
              <a:t>Java</a:t>
            </a:r>
            <a:r>
              <a:rPr lang="en-US" dirty="0"/>
              <a:t> or </a:t>
            </a:r>
            <a:r>
              <a:rPr lang="en-US" b="1" dirty="0"/>
              <a:t>Kotlin</a:t>
            </a:r>
            <a:r>
              <a:rPr lang="en-US" dirty="0"/>
              <a:t> (as programming languages) + </a:t>
            </a:r>
            <a:r>
              <a:rPr lang="en-US" b="1" dirty="0"/>
              <a:t>Android SDK</a:t>
            </a:r>
            <a:r>
              <a:rPr lang="en-US" dirty="0"/>
              <a:t> (as development toolset) + </a:t>
            </a:r>
            <a:r>
              <a:rPr lang="en-US" b="1" dirty="0"/>
              <a:t>Android Studio </a:t>
            </a:r>
            <a:r>
              <a:rPr lang="en-US" dirty="0"/>
              <a:t>(as development environment) + some specialized </a:t>
            </a:r>
            <a:r>
              <a:rPr lang="en-US" b="1" dirty="0"/>
              <a:t>tools </a:t>
            </a:r>
            <a:r>
              <a:rPr lang="en-US" dirty="0"/>
              <a:t>(like Android emulators, simulators, remote debugging tools and others).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/>
              <a:t>Advantages </a:t>
            </a:r>
            <a:r>
              <a:rPr lang="en-US" b="0" dirty="0"/>
              <a:t>of the native Android apps are that they are </a:t>
            </a:r>
            <a:r>
              <a:rPr lang="en-US" b="1" dirty="0"/>
              <a:t>native </a:t>
            </a:r>
            <a:r>
              <a:rPr lang="en-US" b="0" dirty="0"/>
              <a:t>and use directly the Android platform, its APIs, its programming model, its UI controls and the apps behave more natively and are fast.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dirty="0"/>
              <a:t>Disadvantages </a:t>
            </a:r>
            <a:r>
              <a:rPr lang="en-US" dirty="0"/>
              <a:t>are that you need to learn the Android platform and you cannot adapt the native Android app for iOS.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en-US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iOS </a:t>
            </a:r>
            <a:r>
              <a:rPr lang="en-US" b="0" dirty="0"/>
              <a:t>native mobile apps</a:t>
            </a:r>
            <a:r>
              <a:rPr lang="en-US" dirty="0"/>
              <a:t>: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/>
              <a:t>Native </a:t>
            </a:r>
            <a:r>
              <a:rPr lang="en-US" b="1" dirty="0"/>
              <a:t>iOS apps </a:t>
            </a:r>
            <a:r>
              <a:rPr lang="en-US" b="0" dirty="0"/>
              <a:t>are created specifically </a:t>
            </a:r>
            <a:r>
              <a:rPr lang="en-US" b="1" dirty="0"/>
              <a:t>for the Apple iOS platform</a:t>
            </a:r>
            <a:r>
              <a:rPr lang="en-US" b="0" dirty="0"/>
              <a:t>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/>
              <a:t>They are based on </a:t>
            </a:r>
            <a:r>
              <a:rPr lang="en-US" b="1" dirty="0"/>
              <a:t>Swift</a:t>
            </a:r>
            <a:r>
              <a:rPr lang="en-US" dirty="0"/>
              <a:t> (or the older </a:t>
            </a:r>
            <a:r>
              <a:rPr lang="en-US" b="1" dirty="0"/>
              <a:t>Objective-C</a:t>
            </a:r>
            <a:r>
              <a:rPr lang="en-US" dirty="0"/>
              <a:t>) as programming languages + </a:t>
            </a:r>
            <a:r>
              <a:rPr lang="en-US" b="1" dirty="0"/>
              <a:t>iOS SDK </a:t>
            </a:r>
            <a:r>
              <a:rPr lang="en-US" dirty="0"/>
              <a:t>(as development toolset) + </a:t>
            </a:r>
            <a:r>
              <a:rPr lang="en-US" b="1" noProof="1"/>
              <a:t>Xcode</a:t>
            </a:r>
            <a:r>
              <a:rPr lang="en-US" dirty="0"/>
              <a:t> (as development environment) + some specialized </a:t>
            </a:r>
            <a:r>
              <a:rPr lang="en-US" b="1" dirty="0"/>
              <a:t>tools </a:t>
            </a:r>
            <a:r>
              <a:rPr lang="en-US" dirty="0"/>
              <a:t>(like device emulators, remote debugging tools and others).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As a rule, to develop iOS apps, you need a </a:t>
            </a:r>
            <a:r>
              <a:rPr lang="en-US" b="1" dirty="0"/>
              <a:t>Mac machine</a:t>
            </a:r>
            <a:r>
              <a:rPr lang="en-US" dirty="0"/>
              <a:t>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You cannot develop iOS apps from Windows or Linux (at least officially).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/>
              <a:t>Advantages </a:t>
            </a:r>
            <a:r>
              <a:rPr lang="en-US" b="0" dirty="0"/>
              <a:t>of the native iOS apps are that they are </a:t>
            </a:r>
            <a:r>
              <a:rPr lang="en-US" b="1" dirty="0"/>
              <a:t>native </a:t>
            </a:r>
            <a:r>
              <a:rPr lang="en-US" b="0" dirty="0"/>
              <a:t>and use directly the iOS platform, its APIs, its programming model, its UI controls and the apps behave more natively and are fast.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dirty="0"/>
              <a:t>Disadvantages </a:t>
            </a:r>
            <a:r>
              <a:rPr lang="en-US" dirty="0"/>
              <a:t>are that you need to learn the iOS platform, you need to have a Mac computer and you cannot adapt the native iOS app for Android.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en-US" b="1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Hybrid mobile apps</a:t>
            </a:r>
            <a:r>
              <a:rPr lang="en-US" dirty="0"/>
              <a:t> are based on the </a:t>
            </a:r>
            <a:r>
              <a:rPr lang="en-US" b="1" dirty="0"/>
              <a:t>modern Web technologies</a:t>
            </a:r>
            <a:r>
              <a:rPr lang="en-US" dirty="0"/>
              <a:t>, running in the mobile device's </a:t>
            </a:r>
            <a:r>
              <a:rPr lang="en-US" b="1" dirty="0"/>
              <a:t>Web browser</a:t>
            </a:r>
            <a:r>
              <a:rPr lang="en-US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dirty="0"/>
              <a:t>Hybrid mobile apps </a:t>
            </a:r>
            <a:r>
              <a:rPr lang="en-US" dirty="0"/>
              <a:t>are based on </a:t>
            </a:r>
            <a:r>
              <a:rPr lang="en-US" b="1" dirty="0"/>
              <a:t>JavaScript</a:t>
            </a:r>
            <a:r>
              <a:rPr lang="en-US" dirty="0"/>
              <a:t> and the </a:t>
            </a:r>
            <a:r>
              <a:rPr lang="en-US" b="1" dirty="0"/>
              <a:t>HTML5 </a:t>
            </a:r>
            <a:r>
              <a:rPr lang="en-US" dirty="0"/>
              <a:t>platform.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They use </a:t>
            </a:r>
            <a:r>
              <a:rPr lang="bg-BG" dirty="0"/>
              <a:t>а</a:t>
            </a:r>
            <a:r>
              <a:rPr lang="en-US" dirty="0"/>
              <a:t> </a:t>
            </a:r>
            <a:r>
              <a:rPr lang="en-US" b="1" dirty="0"/>
              <a:t>WebView </a:t>
            </a:r>
            <a:r>
              <a:rPr lang="en-US" dirty="0"/>
              <a:t>container (which is an embedded Web browser) through the Apache </a:t>
            </a:r>
            <a:r>
              <a:rPr lang="en-US" b="1" dirty="0"/>
              <a:t>Cordova</a:t>
            </a:r>
            <a:r>
              <a:rPr lang="en-US" dirty="0"/>
              <a:t> or similar project.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The app codebase is written in </a:t>
            </a:r>
            <a:r>
              <a:rPr lang="en-US" b="1" dirty="0"/>
              <a:t>JavaScript</a:t>
            </a:r>
            <a:r>
              <a:rPr lang="en-US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b="1" dirty="0"/>
              <a:t>UI </a:t>
            </a:r>
            <a:r>
              <a:rPr lang="en-US" dirty="0"/>
              <a:t>is based on combination of </a:t>
            </a:r>
            <a:r>
              <a:rPr lang="en-US" b="1" dirty="0"/>
              <a:t>HTML + CSS </a:t>
            </a:r>
            <a:r>
              <a:rPr lang="en-US" dirty="0"/>
              <a:t>and some adaptations of the native Android and iOS UI controls.</a:t>
            </a:r>
            <a:endParaRPr lang="bg-BG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dirty="0"/>
              <a:t>Hybrid mobile apps </a:t>
            </a:r>
            <a:r>
              <a:rPr lang="en-US" dirty="0"/>
              <a:t>can access the mobile device hardware through specific APIs.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dirty="0"/>
              <a:t>Advantages </a:t>
            </a:r>
            <a:r>
              <a:rPr lang="en-US" b="0" dirty="0"/>
              <a:t>of the hybrid mobile development approach are: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b="1" dirty="0"/>
              <a:t>Shared codebase</a:t>
            </a:r>
            <a:r>
              <a:rPr lang="en-US" b="0" dirty="0"/>
              <a:t> for all platforms. The same code runs (with small adaptations) on both iOS and Android.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b="0" dirty="0"/>
              <a:t>Existing </a:t>
            </a:r>
            <a:r>
              <a:rPr lang="en-US" b="1" dirty="0"/>
              <a:t>Web front-end development skills </a:t>
            </a:r>
            <a:r>
              <a:rPr lang="en-US" b="0" dirty="0"/>
              <a:t>are reused.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dirty="0"/>
              <a:t>Disadvantages </a:t>
            </a:r>
            <a:r>
              <a:rPr lang="en-US" b="0" dirty="0"/>
              <a:t>are that hybrid apps </a:t>
            </a:r>
            <a:r>
              <a:rPr lang="en-US" b="1" dirty="0"/>
              <a:t>behave less natively</a:t>
            </a:r>
            <a:r>
              <a:rPr lang="en-US" b="0" dirty="0"/>
              <a:t> from the user experience perspective and are </a:t>
            </a:r>
            <a:r>
              <a:rPr lang="en-US" b="1" dirty="0"/>
              <a:t>slower than native apps</a:t>
            </a:r>
            <a:r>
              <a:rPr lang="en-US" b="0" dirty="0"/>
              <a:t>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Native JS mobile apps</a:t>
            </a:r>
            <a:r>
              <a:rPr lang="en-US" dirty="0"/>
              <a:t> use JavaScript as programming language (instead of Java or Swift),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but the user interface is bound to </a:t>
            </a:r>
            <a:r>
              <a:rPr lang="en-US" b="1" dirty="0"/>
              <a:t>the native UI toolkit</a:t>
            </a:r>
            <a:r>
              <a:rPr lang="en-US" dirty="0"/>
              <a:t> for the target mobile platform.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Examples of native JS mobile app platforms are: </a:t>
            </a:r>
            <a:r>
              <a:rPr lang="en-US" b="1" dirty="0"/>
              <a:t>React Native</a:t>
            </a:r>
            <a:r>
              <a:rPr lang="en-US" dirty="0"/>
              <a:t> and </a:t>
            </a:r>
            <a:r>
              <a:rPr lang="en-US" b="1" noProof="1"/>
              <a:t>NativeScript</a:t>
            </a:r>
            <a:r>
              <a:rPr lang="en-US" b="0" noProof="1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dirty="0"/>
              <a:t>Advantages </a:t>
            </a:r>
            <a:r>
              <a:rPr lang="en-US" b="0" dirty="0"/>
              <a:t>of the native JS mobile platforms are: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b="1" dirty="0"/>
              <a:t>Shared codebase</a:t>
            </a:r>
            <a:r>
              <a:rPr lang="bg-BG" b="0" dirty="0"/>
              <a:t>: </a:t>
            </a:r>
            <a:r>
              <a:rPr lang="en-US" b="0" dirty="0"/>
              <a:t>most of the code is shared between the iOS and Android app, except some specific UI-related code.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b="0" dirty="0"/>
              <a:t>The </a:t>
            </a:r>
            <a:r>
              <a:rPr lang="en-US" b="1" dirty="0"/>
              <a:t>apps behave natively</a:t>
            </a:r>
            <a:r>
              <a:rPr lang="en-US" b="0" dirty="0"/>
              <a:t>, just as native Android or iOS app.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dirty="0"/>
              <a:t>Disadvantages </a:t>
            </a:r>
            <a:r>
              <a:rPr lang="en-US" b="0" dirty="0"/>
              <a:t>are that existing HTML5 and Web front-end development skills cannot be used directly.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Other platforms</a:t>
            </a:r>
            <a:r>
              <a:rPr lang="en-US" b="0" dirty="0"/>
              <a:t> try to combine the best from the native and hybrid mobile apps</a:t>
            </a:r>
            <a:r>
              <a:rPr lang="en-US" dirty="0"/>
              <a:t>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dirty="0"/>
              <a:t>Xamarin </a:t>
            </a:r>
            <a:r>
              <a:rPr lang="en-US" dirty="0"/>
              <a:t>is a </a:t>
            </a:r>
            <a:r>
              <a:rPr lang="en-US" b="1" dirty="0"/>
              <a:t>C#-based mobile development platform</a:t>
            </a:r>
            <a:r>
              <a:rPr lang="en-US" b="0" dirty="0"/>
              <a:t>, which targets Android and iOS, but have similar disadvantages like hybrid mobile apps: bad performance and non-native user experience.</a:t>
            </a:r>
            <a:endParaRPr lang="en-US" b="1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dirty="0"/>
              <a:t>Flutter </a:t>
            </a:r>
            <a:r>
              <a:rPr lang="en-US" b="0" dirty="0"/>
              <a:t>is trying to offer a universal development platform for iOS + Android + Web + Desktop, based on the </a:t>
            </a:r>
            <a:r>
              <a:rPr lang="en-US" dirty="0"/>
              <a:t>Dart programming language, which is fast, natively compiled, and uses a shared codebase for all platforms.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34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176458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illustration of the mobile development platforms and concepts,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 have prepared a </a:t>
            </a:r>
            <a:r>
              <a:rPr lang="en-US" b="1" dirty="0"/>
              <a:t>small live code example</a:t>
            </a:r>
            <a:r>
              <a:rPr lang="en-US" dirty="0"/>
              <a:t> of </a:t>
            </a:r>
            <a:r>
              <a:rPr lang="en-US" b="1" dirty="0"/>
              <a:t>React Native mobile app</a:t>
            </a:r>
            <a:r>
              <a:rPr lang="en-US" dirty="0"/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Let's </a:t>
            </a:r>
            <a:r>
              <a:rPr lang="en-US" b="1" dirty="0"/>
              <a:t>look at the example </a:t>
            </a:r>
            <a:r>
              <a:rPr lang="en-US" dirty="0"/>
              <a:t>from the link on the screen.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To save time, I have </a:t>
            </a:r>
            <a:r>
              <a:rPr lang="en-US" b="1" dirty="0"/>
              <a:t>pre-loaded the sample project</a:t>
            </a:r>
            <a:r>
              <a:rPr lang="en-US" dirty="0"/>
              <a:t> at the online development environment.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app I have created, is a </a:t>
            </a:r>
            <a:r>
              <a:rPr lang="en-US" b="1" dirty="0"/>
              <a:t>simple summator</a:t>
            </a:r>
            <a:r>
              <a:rPr lang="en-US" b="0" dirty="0"/>
              <a:t> of numbers.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It</a:t>
            </a:r>
            <a:r>
              <a:rPr lang="en-US" dirty="0"/>
              <a:t> sums the values from two text fields into a third field, when you click a button.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As you can see from the code at the screen, </a:t>
            </a:r>
            <a:r>
              <a:rPr lang="en-US" b="1" dirty="0"/>
              <a:t>React Native apps </a:t>
            </a:r>
            <a:r>
              <a:rPr lang="en-US" dirty="0"/>
              <a:t>are written in </a:t>
            </a:r>
            <a:r>
              <a:rPr lang="en-US" b="1" dirty="0"/>
              <a:t>JavaScript</a:t>
            </a:r>
            <a:r>
              <a:rPr lang="en-US" dirty="0"/>
              <a:t>, following the React programming model, with </a:t>
            </a:r>
            <a:r>
              <a:rPr lang="en-US" b="1" dirty="0"/>
              <a:t>JSX</a:t>
            </a:r>
            <a:r>
              <a:rPr lang="en-US" dirty="0"/>
              <a:t> components, but using universal cross-platform UI controls, which are bound to the native iOS and Android UI toolkits for better performance.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can </a:t>
            </a:r>
            <a:r>
              <a:rPr lang="en-US" b="1" dirty="0"/>
              <a:t>run the app </a:t>
            </a:r>
            <a:r>
              <a:rPr lang="en-US" dirty="0"/>
              <a:t>in the iOS emulator at the right side of the development platform.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enter "3" and "6" and the result is calculated as "9".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Works as expected.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 will skip explaining the code. It is not important now.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important concept here is that </a:t>
            </a:r>
            <a:r>
              <a:rPr lang="en-US" b="1" dirty="0"/>
              <a:t>developers can build mobile apps in JavaScript</a:t>
            </a:r>
            <a:r>
              <a:rPr lang="en-US" dirty="0"/>
              <a:t> using their React skills with some adaptation for the mobile platforms.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Once they learn front-end development concepts and technologies like Angular and React, they can use these skills for </a:t>
            </a:r>
            <a:r>
              <a:rPr lang="en-US" b="1" dirty="0"/>
              <a:t>different platforms</a:t>
            </a:r>
            <a:r>
              <a:rPr lang="en-US" dirty="0"/>
              <a:t>: Web, desktop and mobile.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en-US" dirty="0"/>
          </a:p>
          <a:p>
            <a:pPr marL="0" lv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xmlns="" id="{977D5E0A-86E5-46C7-85B6-1436FCCA6F2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27908876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Back-end </a:t>
            </a:r>
            <a:r>
              <a:rPr lang="en-US" b="0" dirty="0"/>
              <a:t>is the part of the software systems, which users don't see on their screens.</a:t>
            </a:r>
            <a:endParaRPr lang="en-US" b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The </a:t>
            </a:r>
            <a:r>
              <a:rPr lang="en-US" b="1" dirty="0"/>
              <a:t>back-end</a:t>
            </a:r>
            <a:r>
              <a:rPr lang="bg-BG" b="1" dirty="0"/>
              <a:t> </a:t>
            </a:r>
            <a:r>
              <a:rPr lang="en-US" dirty="0"/>
              <a:t>provide concepts, frameworks, libraries and tools to build </a:t>
            </a:r>
            <a:r>
              <a:rPr lang="en-US" b="1" dirty="0"/>
              <a:t>business logic</a:t>
            </a:r>
            <a:r>
              <a:rPr lang="en-US" dirty="0"/>
              <a:t>, implement </a:t>
            </a:r>
            <a:r>
              <a:rPr lang="en-US" b="1" dirty="0"/>
              <a:t>data processing </a:t>
            </a:r>
            <a:r>
              <a:rPr lang="en-US" dirty="0"/>
              <a:t>and </a:t>
            </a:r>
            <a:r>
              <a:rPr lang="en-US" b="1" dirty="0"/>
              <a:t>data storage </a:t>
            </a:r>
            <a:r>
              <a:rPr lang="en-US" dirty="0"/>
              <a:t>and expos</a:t>
            </a:r>
            <a:r>
              <a:rPr lang="bg-BG" dirty="0"/>
              <a:t>е</a:t>
            </a:r>
            <a:r>
              <a:rPr lang="en-US" dirty="0"/>
              <a:t> </a:t>
            </a:r>
            <a:r>
              <a:rPr lang="en-US" b="1" dirty="0"/>
              <a:t>programming interfaces </a:t>
            </a:r>
            <a:r>
              <a:rPr lang="en-US" dirty="0"/>
              <a:t>(APIs) for the front-end.</a:t>
            </a:r>
            <a:endParaRPr lang="bg-BG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The </a:t>
            </a:r>
            <a:r>
              <a:rPr lang="en-US" b="1" dirty="0"/>
              <a:t>back-end</a:t>
            </a:r>
            <a:r>
              <a:rPr lang="en-US" dirty="0"/>
              <a:t> is </a:t>
            </a:r>
            <a:r>
              <a:rPr lang="en-US" b="1" dirty="0"/>
              <a:t>the server-side </a:t>
            </a:r>
            <a:r>
              <a:rPr lang="en-US" dirty="0"/>
              <a:t>part of the applications, where users and their data are stored and processed.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Let's review the most important </a:t>
            </a:r>
            <a:r>
              <a:rPr lang="en-US" b="1" dirty="0"/>
              <a:t>principles and concepts from back-end </a:t>
            </a:r>
            <a:r>
              <a:rPr lang="en-US" b="1" dirty="0" err="1"/>
              <a:t>devlopment</a:t>
            </a:r>
            <a:r>
              <a:rPr lang="en-US" dirty="0"/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xmlns="" id="{13E7E88C-3297-4E72-B4EE-ADBB58DCE33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16986933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Back-end technologies </a:t>
            </a:r>
            <a:r>
              <a:rPr lang="en-US" dirty="0"/>
              <a:t>are the technologies, platforms and frameworks, which run at </a:t>
            </a:r>
            <a:r>
              <a:rPr lang="en-US" b="1" dirty="0"/>
              <a:t>server-side</a:t>
            </a:r>
            <a:r>
              <a:rPr lang="en-US" dirty="0"/>
              <a:t> part of software systems.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/>
              <a:t>The </a:t>
            </a:r>
            <a:r>
              <a:rPr lang="en-US" b="1" dirty="0"/>
              <a:t>server-side </a:t>
            </a:r>
            <a:r>
              <a:rPr lang="en-US" b="0" dirty="0"/>
              <a:t>software components </a:t>
            </a:r>
            <a:r>
              <a:rPr lang="en-US" sz="1200" b="1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implement logic and processing</a:t>
            </a:r>
            <a:r>
              <a:rPr lang="en-US" sz="1200" b="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, which are not related to the user interface.</a:t>
            </a:r>
          </a:p>
          <a:p>
            <a:pPr marL="171450" indent="-171450" algn="l" rtl="0" eaLnBrk="1" latinLnBrk="0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b="1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Back-end technologies</a:t>
            </a:r>
            <a:r>
              <a:rPr lang="bg-BG" sz="1200" b="1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provide concepts, frameworks, libraries and tools to build </a:t>
            </a:r>
            <a:r>
              <a:rPr lang="en-US" sz="1200" b="1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business logic</a:t>
            </a:r>
            <a:r>
              <a:rPr lang="en-US" sz="12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, implement </a:t>
            </a:r>
            <a:r>
              <a:rPr lang="en-US" sz="1200" b="1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data processing </a:t>
            </a:r>
            <a:r>
              <a:rPr lang="en-US" sz="12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and </a:t>
            </a:r>
            <a:r>
              <a:rPr lang="en-US" sz="1200" b="1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data storage </a:t>
            </a:r>
            <a:r>
              <a:rPr lang="en-US" sz="12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and expos</a:t>
            </a:r>
            <a:r>
              <a:rPr lang="bg-BG" sz="12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е</a:t>
            </a:r>
            <a:r>
              <a:rPr lang="en-US" sz="12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 </a:t>
            </a:r>
            <a:r>
              <a:rPr lang="en-US" sz="1200" b="1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programming interfaces </a:t>
            </a:r>
            <a:r>
              <a:rPr lang="en-US" sz="12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(</a:t>
            </a:r>
            <a:r>
              <a:rPr lang="en-US" sz="1200" b="1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APIs</a:t>
            </a:r>
            <a:r>
              <a:rPr lang="en-US" sz="12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) for the front-end.</a:t>
            </a:r>
          </a:p>
          <a:p>
            <a:pPr marL="0" indent="0" algn="l" rtl="0" eaLnBrk="1" latinLnBrk="0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2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Let's look at some of these </a:t>
            </a:r>
            <a:r>
              <a:rPr lang="en-US" sz="1200" b="1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back-end technologies</a:t>
            </a:r>
            <a:r>
              <a:rPr lang="en-US" sz="12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:</a:t>
            </a:r>
          </a:p>
          <a:p>
            <a:pPr marL="0" indent="0" algn="l" rtl="0" eaLnBrk="1" latinLnBrk="0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endParaRPr lang="en-US" sz="1200" kern="1200" dirty="0">
              <a:solidFill>
                <a:srgbClr val="000000"/>
              </a:solidFill>
              <a:effectLst/>
              <a:latin typeface="Calibri" panose="020F0502020204030204" pitchFamily="34" charset="0"/>
              <a:ea typeface="+mn-ea"/>
              <a:cs typeface="+mn-c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Data management </a:t>
            </a:r>
            <a:r>
              <a:rPr lang="en-US" dirty="0"/>
              <a:t>technologies, </a:t>
            </a:r>
            <a:r>
              <a:rPr lang="en-US" b="1" dirty="0"/>
              <a:t>databases</a:t>
            </a:r>
            <a:r>
              <a:rPr lang="en-US" dirty="0"/>
              <a:t> and </a:t>
            </a:r>
            <a:r>
              <a:rPr lang="en-US" b="1" dirty="0"/>
              <a:t>ORM frameworks</a:t>
            </a:r>
            <a:r>
              <a:rPr lang="en-US" b="0" dirty="0"/>
              <a:t>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such as MySQL, PostgreSQL, Entity Framework and Hibernate.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en-US" b="0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Backend </a:t>
            </a:r>
            <a:r>
              <a:rPr lang="en-US" b="1" dirty="0"/>
              <a:t>Web frameworks </a:t>
            </a:r>
            <a:r>
              <a:rPr lang="en-US" dirty="0"/>
              <a:t>and </a:t>
            </a:r>
            <a:r>
              <a:rPr lang="en-US" b="1" dirty="0"/>
              <a:t>MVC</a:t>
            </a:r>
            <a:r>
              <a:rPr lang="en-US" dirty="0"/>
              <a:t> frameworks,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such as Spring MVC, Django and ASP.NET MVC.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REST API </a:t>
            </a:r>
            <a:r>
              <a:rPr lang="en-US" dirty="0"/>
              <a:t>frameworks, </a:t>
            </a:r>
            <a:r>
              <a:rPr lang="en-US" b="1" dirty="0"/>
              <a:t>reactive</a:t>
            </a:r>
            <a:r>
              <a:rPr lang="en-US" dirty="0"/>
              <a:t> APIs, and other services and APIs,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such as ASP.NET Web API, Flask-RESTful and </a:t>
            </a:r>
            <a:r>
              <a:rPr lang="en-US" b="0" i="0" dirty="0" err="1">
                <a:solidFill>
                  <a:srgbClr val="5F6368"/>
                </a:solidFill>
                <a:effectLst/>
                <a:latin typeface="arial" panose="020B0604020202020204" pitchFamily="34" charset="0"/>
              </a:rPr>
              <a:t>RxJava</a:t>
            </a:r>
            <a:r>
              <a:rPr lang="en-US" dirty="0"/>
              <a:t>.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en-US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Microservices</a:t>
            </a:r>
            <a:r>
              <a:rPr lang="bg-BG" dirty="0"/>
              <a:t>, </a:t>
            </a:r>
            <a:r>
              <a:rPr lang="en-US" b="1" dirty="0"/>
              <a:t>containers</a:t>
            </a:r>
            <a:r>
              <a:rPr lang="en-US" dirty="0"/>
              <a:t> and </a:t>
            </a:r>
            <a:r>
              <a:rPr lang="en-US" b="1" dirty="0"/>
              <a:t>cloud</a:t>
            </a:r>
            <a:r>
              <a:rPr lang="en-US" b="0" dirty="0"/>
              <a:t>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such as Docker images in Azure and Amazon AWS.</a:t>
            </a:r>
            <a:endParaRPr lang="en-US" b="1" dirty="0"/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b="0" dirty="0"/>
              <a:t>All these </a:t>
            </a:r>
            <a:r>
              <a:rPr lang="en-US" b="1" dirty="0"/>
              <a:t>back-end technologies </a:t>
            </a:r>
            <a:r>
              <a:rPr lang="en-US" b="0" dirty="0"/>
              <a:t>are available with: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different </a:t>
            </a:r>
            <a:r>
              <a:rPr lang="en-US" b="1" dirty="0"/>
              <a:t>programming languages </a:t>
            </a:r>
            <a:r>
              <a:rPr lang="en-US" b="0" dirty="0"/>
              <a:t>(such as C#, Java, JavaScript, Python, PHP, C++, Go, Swift and others)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and </a:t>
            </a:r>
            <a:r>
              <a:rPr lang="en-US" b="1" dirty="0"/>
              <a:t>development platforms </a:t>
            </a:r>
            <a:r>
              <a:rPr lang="en-US" b="0" dirty="0"/>
              <a:t>(such as .NET Core, Java EE, Node.js and others).</a:t>
            </a:r>
          </a:p>
          <a:p>
            <a:pPr>
              <a:spcBef>
                <a:spcPts val="1200"/>
              </a:spcBef>
            </a:pPr>
            <a:endParaRPr lang="en-US" b="1" dirty="0"/>
          </a:p>
          <a:p>
            <a:pPr>
              <a:spcBef>
                <a:spcPts val="1200"/>
              </a:spcBef>
            </a:pPr>
            <a:r>
              <a:rPr lang="en-US" b="1" dirty="0"/>
              <a:t>Back-end developers</a:t>
            </a:r>
            <a:r>
              <a:rPr lang="en-US" dirty="0"/>
              <a:t> play an important role in software development.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/>
              <a:t>They work on the </a:t>
            </a:r>
            <a:r>
              <a:rPr lang="en-US" b="1" dirty="0"/>
              <a:t>server-side</a:t>
            </a:r>
            <a:r>
              <a:rPr lang="en-US" dirty="0"/>
              <a:t> of software systems.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/>
              <a:t>This is a </a:t>
            </a:r>
            <a:r>
              <a:rPr lang="en-US" b="1" dirty="0"/>
              <a:t>popular profession </a:t>
            </a:r>
            <a:r>
              <a:rPr lang="en-US" dirty="0"/>
              <a:t>in the software industry.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/>
              <a:t>Back-end developers deal with the </a:t>
            </a:r>
            <a:r>
              <a:rPr lang="en-US" b="1" dirty="0"/>
              <a:t>business logic</a:t>
            </a:r>
            <a:r>
              <a:rPr lang="en-US" dirty="0"/>
              <a:t>, </a:t>
            </a:r>
            <a:r>
              <a:rPr lang="en-US" b="1" dirty="0"/>
              <a:t>data processing</a:t>
            </a:r>
            <a:r>
              <a:rPr lang="en-US" dirty="0"/>
              <a:t>, </a:t>
            </a:r>
            <a:r>
              <a:rPr lang="en-US" b="1" dirty="0"/>
              <a:t>data storage</a:t>
            </a:r>
            <a:r>
              <a:rPr lang="en-US" dirty="0"/>
              <a:t> and service </a:t>
            </a:r>
            <a:r>
              <a:rPr lang="en-US" b="1" dirty="0"/>
              <a:t>APIs</a:t>
            </a:r>
            <a:r>
              <a:rPr lang="en-US" b="0" dirty="0"/>
              <a:t>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b="0" dirty="0"/>
              <a:t>They use </a:t>
            </a:r>
            <a:r>
              <a:rPr lang="en-US" b="1" dirty="0"/>
              <a:t>database</a:t>
            </a:r>
            <a:r>
              <a:rPr lang="en-US" b="0" dirty="0"/>
              <a:t> servers, backend </a:t>
            </a:r>
            <a:r>
              <a:rPr lang="en-US" b="1" dirty="0"/>
              <a:t>platforms</a:t>
            </a:r>
            <a:r>
              <a:rPr lang="en-US" b="0" dirty="0"/>
              <a:t>, </a:t>
            </a:r>
            <a:r>
              <a:rPr lang="en-US" b="1" dirty="0"/>
              <a:t>application servers</a:t>
            </a:r>
            <a:r>
              <a:rPr lang="en-US" b="0" dirty="0"/>
              <a:t>, </a:t>
            </a:r>
            <a:r>
              <a:rPr lang="en-US" b="1" dirty="0"/>
              <a:t>containers</a:t>
            </a:r>
            <a:r>
              <a:rPr lang="en-US" b="0" dirty="0"/>
              <a:t>, </a:t>
            </a:r>
            <a:r>
              <a:rPr lang="en-US" b="1" dirty="0"/>
              <a:t>cloud </a:t>
            </a:r>
            <a:r>
              <a:rPr lang="en-US" b="0" dirty="0"/>
              <a:t>environments and many other back-end technologies and tools.</a:t>
            </a:r>
            <a:endParaRPr lang="en-US" b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b="1" dirty="0"/>
              <a:t>back-end components </a:t>
            </a:r>
            <a:r>
              <a:rPr lang="en-US" dirty="0"/>
              <a:t>are often deployed as </a:t>
            </a:r>
            <a:r>
              <a:rPr lang="en-US" b="1" dirty="0"/>
              <a:t>containers </a:t>
            </a:r>
            <a:r>
              <a:rPr lang="en-US" dirty="0"/>
              <a:t>in a </a:t>
            </a:r>
            <a:r>
              <a:rPr lang="en-US" b="1" dirty="0"/>
              <a:t>cloud environment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or are built specifically for certain </a:t>
            </a:r>
            <a:r>
              <a:rPr lang="en-US" b="1" dirty="0"/>
              <a:t>cloud platform</a:t>
            </a:r>
            <a:r>
              <a:rPr lang="en-US" dirty="0"/>
              <a:t>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so back-end developers often deal with </a:t>
            </a:r>
            <a:r>
              <a:rPr lang="en-US" b="1" dirty="0"/>
              <a:t>cloud</a:t>
            </a:r>
            <a:r>
              <a:rPr lang="en-US" dirty="0"/>
              <a:t> and </a:t>
            </a:r>
            <a:r>
              <a:rPr lang="en-US" b="1" dirty="0"/>
              <a:t>DevOps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Now, let's look at details about </a:t>
            </a:r>
            <a:r>
              <a:rPr lang="en-US" b="1" dirty="0"/>
              <a:t>databases</a:t>
            </a:r>
            <a:r>
              <a:rPr lang="en-US" dirty="0"/>
              <a:t>, </a:t>
            </a:r>
            <a:r>
              <a:rPr lang="en-US" b="1" dirty="0"/>
              <a:t>ORM systems</a:t>
            </a:r>
            <a:r>
              <a:rPr lang="en-US" dirty="0"/>
              <a:t>, </a:t>
            </a:r>
            <a:r>
              <a:rPr lang="en-US" b="1" dirty="0"/>
              <a:t>MVC frameworks</a:t>
            </a:r>
            <a:r>
              <a:rPr lang="en-US" dirty="0"/>
              <a:t>, </a:t>
            </a:r>
            <a:r>
              <a:rPr lang="en-US" b="1" dirty="0"/>
              <a:t>containers</a:t>
            </a:r>
            <a:r>
              <a:rPr lang="en-US" dirty="0"/>
              <a:t>, and </a:t>
            </a:r>
            <a:r>
              <a:rPr lang="en-US" b="1" dirty="0"/>
              <a:t>operating systems</a:t>
            </a:r>
            <a:r>
              <a:rPr lang="en-US" dirty="0"/>
              <a:t>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38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741260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Databases</a:t>
            </a:r>
            <a:r>
              <a:rPr lang="en-US" dirty="0"/>
              <a:t> hold and manage data in the back-end systems.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Almost all software systems use a </a:t>
            </a:r>
            <a:r>
              <a:rPr lang="en-US" b="1" dirty="0"/>
              <a:t>database</a:t>
            </a:r>
            <a:r>
              <a:rPr lang="en-US" dirty="0"/>
              <a:t> in some form.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The data </a:t>
            </a:r>
            <a:r>
              <a:rPr lang="en-US" dirty="0"/>
              <a:t>in database systems is organized in </a:t>
            </a:r>
            <a:r>
              <a:rPr lang="en-US" b="1" dirty="0"/>
              <a:t>tables</a:t>
            </a:r>
            <a:r>
              <a:rPr lang="en-US" dirty="0"/>
              <a:t> (holding rows), </a:t>
            </a:r>
            <a:r>
              <a:rPr lang="en-US" b="1" dirty="0"/>
              <a:t>collections</a:t>
            </a:r>
            <a:r>
              <a:rPr lang="en-US" dirty="0"/>
              <a:t> (holding objects), </a:t>
            </a:r>
            <a:r>
              <a:rPr lang="en-US" b="1" dirty="0"/>
              <a:t>key-value pairs </a:t>
            </a:r>
            <a:r>
              <a:rPr lang="en-US" dirty="0"/>
              <a:t>or other structures.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software, which manages, retrieves and manipulates data in a database, is called </a:t>
            </a:r>
            <a:r>
              <a:rPr lang="en-US" b="1" dirty="0"/>
              <a:t>DBMS</a:t>
            </a:r>
            <a:r>
              <a:rPr lang="en-US" dirty="0"/>
              <a:t> (</a:t>
            </a:r>
            <a:r>
              <a:rPr lang="en-US" b="1" dirty="0"/>
              <a:t>database management system</a:t>
            </a:r>
            <a:r>
              <a:rPr lang="en-US" dirty="0"/>
              <a:t>).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Examples of </a:t>
            </a:r>
            <a:r>
              <a:rPr lang="en-US" b="1" dirty="0"/>
              <a:t>DBMS systems </a:t>
            </a:r>
            <a:r>
              <a:rPr lang="en-US" dirty="0"/>
              <a:t>are MySQL, MongoDB, Redis, Azure Cosmos DB, </a:t>
            </a:r>
            <a:r>
              <a:rPr lang="en-US" b="0" dirty="0">
                <a:solidFill>
                  <a:srgbClr val="000000"/>
                </a:solidFill>
                <a:effectLst/>
                <a:latin typeface="Proxima Nova"/>
              </a:rPr>
              <a:t>PostgreSQL, MS SQL Server, SQLite, Elasticsearch and thousands more.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>
                <a:solidFill>
                  <a:srgbClr val="000000"/>
                </a:solidFill>
                <a:effectLst/>
                <a:latin typeface="Proxima Nova"/>
              </a:rPr>
              <a:t>DBMS systems </a:t>
            </a:r>
            <a:r>
              <a:rPr lang="en-US" b="0" dirty="0">
                <a:solidFill>
                  <a:srgbClr val="000000"/>
                </a:solidFill>
                <a:effectLst/>
                <a:latin typeface="Proxima Nova"/>
              </a:rPr>
              <a:t>are responsible for: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>
                <a:solidFill>
                  <a:srgbClr val="000000"/>
                </a:solidFill>
                <a:effectLst/>
                <a:latin typeface="Proxima Nova"/>
              </a:rPr>
              <a:t>Data definition</a:t>
            </a:r>
            <a:r>
              <a:rPr lang="en-US" b="0" dirty="0">
                <a:solidFill>
                  <a:srgbClr val="000000"/>
                </a:solidFill>
                <a:effectLst/>
                <a:latin typeface="Proxima Nova"/>
              </a:rPr>
              <a:t>: creating and deleting </a:t>
            </a:r>
            <a:r>
              <a:rPr lang="en-US" b="1" dirty="0">
                <a:solidFill>
                  <a:srgbClr val="000000"/>
                </a:solidFill>
                <a:effectLst/>
                <a:latin typeface="Proxima Nova"/>
              </a:rPr>
              <a:t>databases</a:t>
            </a:r>
            <a:r>
              <a:rPr lang="en-US" b="0" dirty="0">
                <a:solidFill>
                  <a:srgbClr val="000000"/>
                </a:solidFill>
                <a:effectLst/>
                <a:latin typeface="Proxima Nova"/>
              </a:rPr>
              <a:t>, creating and modifying </a:t>
            </a:r>
            <a:r>
              <a:rPr lang="en-US" b="1" dirty="0">
                <a:solidFill>
                  <a:srgbClr val="000000"/>
                </a:solidFill>
                <a:effectLst/>
                <a:latin typeface="Proxima Nova"/>
              </a:rPr>
              <a:t>collections</a:t>
            </a:r>
            <a:r>
              <a:rPr lang="en-US" b="0" dirty="0">
                <a:solidFill>
                  <a:srgbClr val="000000"/>
                </a:solidFill>
                <a:effectLst/>
                <a:latin typeface="Proxima Nova"/>
              </a:rPr>
              <a:t>, </a:t>
            </a:r>
            <a:r>
              <a:rPr lang="en-US" b="1" dirty="0">
                <a:solidFill>
                  <a:srgbClr val="000000"/>
                </a:solidFill>
                <a:effectLst/>
                <a:latin typeface="Proxima Nova"/>
              </a:rPr>
              <a:t>tables</a:t>
            </a:r>
            <a:r>
              <a:rPr lang="en-US" b="0" dirty="0">
                <a:solidFill>
                  <a:srgbClr val="000000"/>
                </a:solidFill>
                <a:effectLst/>
                <a:latin typeface="Proxima Nova"/>
              </a:rPr>
              <a:t> or other sets of data records or documents and defining their structure, fields and data format;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>
                <a:solidFill>
                  <a:srgbClr val="000000"/>
                </a:solidFill>
                <a:effectLst/>
                <a:latin typeface="Proxima Nova"/>
              </a:rPr>
              <a:t>Data retrieval</a:t>
            </a:r>
            <a:r>
              <a:rPr lang="en-US" b="0" dirty="0">
                <a:solidFill>
                  <a:srgbClr val="000000"/>
                </a:solidFill>
                <a:effectLst/>
                <a:latin typeface="Proxima Nova"/>
              </a:rPr>
              <a:t>: retrieving data, </a:t>
            </a:r>
            <a:r>
              <a:rPr lang="en-US" b="1" dirty="0">
                <a:solidFill>
                  <a:srgbClr val="000000"/>
                </a:solidFill>
                <a:effectLst/>
                <a:latin typeface="Proxima Nova"/>
              </a:rPr>
              <a:t>querying</a:t>
            </a:r>
            <a:r>
              <a:rPr lang="en-US" b="0" dirty="0">
                <a:solidFill>
                  <a:srgbClr val="000000"/>
                </a:solidFill>
                <a:effectLst/>
                <a:latin typeface="Proxima Nova"/>
              </a:rPr>
              <a:t> data, searching data, filtering data, extracting data, combining data, aggregating data;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>
                <a:solidFill>
                  <a:srgbClr val="000000"/>
                </a:solidFill>
                <a:effectLst/>
                <a:latin typeface="Proxima Nova"/>
              </a:rPr>
              <a:t>Data manipulation</a:t>
            </a:r>
            <a:r>
              <a:rPr lang="en-US" b="0" dirty="0">
                <a:solidFill>
                  <a:srgbClr val="000000"/>
                </a:solidFill>
                <a:effectLst/>
                <a:latin typeface="Proxima Nova"/>
              </a:rPr>
              <a:t>: </a:t>
            </a:r>
            <a:r>
              <a:rPr lang="en-US" b="1" dirty="0">
                <a:solidFill>
                  <a:srgbClr val="000000"/>
                </a:solidFill>
                <a:effectLst/>
                <a:latin typeface="Proxima Nova"/>
              </a:rPr>
              <a:t>inserting</a:t>
            </a:r>
            <a:r>
              <a:rPr lang="en-US" b="0" dirty="0">
                <a:solidFill>
                  <a:srgbClr val="000000"/>
                </a:solidFill>
                <a:effectLst/>
                <a:latin typeface="Proxima Nova"/>
              </a:rPr>
              <a:t> new data, </a:t>
            </a:r>
            <a:r>
              <a:rPr lang="en-US" b="1" dirty="0">
                <a:solidFill>
                  <a:srgbClr val="000000"/>
                </a:solidFill>
                <a:effectLst/>
                <a:latin typeface="Proxima Nova"/>
              </a:rPr>
              <a:t>modifying</a:t>
            </a:r>
            <a:r>
              <a:rPr lang="en-US" b="0" dirty="0">
                <a:solidFill>
                  <a:srgbClr val="000000"/>
                </a:solidFill>
                <a:effectLst/>
                <a:latin typeface="Proxima Nova"/>
              </a:rPr>
              <a:t> existing data, </a:t>
            </a:r>
            <a:r>
              <a:rPr lang="en-US" b="1" dirty="0">
                <a:solidFill>
                  <a:srgbClr val="000000"/>
                </a:solidFill>
                <a:effectLst/>
                <a:latin typeface="Proxima Nova"/>
              </a:rPr>
              <a:t>deleting</a:t>
            </a:r>
            <a:r>
              <a:rPr lang="en-US" b="0" dirty="0">
                <a:solidFill>
                  <a:srgbClr val="000000"/>
                </a:solidFill>
                <a:effectLst/>
                <a:latin typeface="Proxima Nova"/>
              </a:rPr>
              <a:t> existing data;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>
                <a:solidFill>
                  <a:srgbClr val="000000"/>
                </a:solidFill>
                <a:effectLst/>
                <a:latin typeface="Proxima Nova"/>
              </a:rPr>
              <a:t>Data administration</a:t>
            </a:r>
            <a:r>
              <a:rPr lang="en-US" b="0" dirty="0">
                <a:solidFill>
                  <a:srgbClr val="000000"/>
                </a:solidFill>
                <a:effectLst/>
                <a:latin typeface="Proxima Nova"/>
              </a:rPr>
              <a:t>: users, roles and access control, concurrency control, monitoring, replication, backup and recovery and others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>
                <a:solidFill>
                  <a:srgbClr val="000000"/>
                </a:solidFill>
                <a:effectLst/>
                <a:latin typeface="Proxima Nova"/>
              </a:rPr>
              <a:t>Modern software systems </a:t>
            </a:r>
            <a:r>
              <a:rPr lang="en-US" b="1" dirty="0">
                <a:solidFill>
                  <a:srgbClr val="000000"/>
                </a:solidFill>
                <a:effectLst/>
                <a:latin typeface="Proxima Nova"/>
              </a:rPr>
              <a:t>use a DBMS system to manage data</a:t>
            </a:r>
            <a:r>
              <a:rPr lang="en-US" b="0" dirty="0">
                <a:solidFill>
                  <a:srgbClr val="000000"/>
                </a:solidFill>
                <a:effectLst/>
                <a:latin typeface="Proxima Nova"/>
              </a:rPr>
              <a:t>, instead of implementing the data management internally.</a:t>
            </a:r>
          </a:p>
          <a:p>
            <a:endParaRPr lang="en-US" b="1" dirty="0"/>
          </a:p>
          <a:p>
            <a:r>
              <a:rPr lang="en-US" b="1" dirty="0"/>
              <a:t>Relational databases</a:t>
            </a:r>
            <a:r>
              <a:rPr lang="en-US" dirty="0"/>
              <a:t> organize data in </a:t>
            </a:r>
            <a:r>
              <a:rPr lang="en-US" b="1" dirty="0"/>
              <a:t>tables and data rows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For </a:t>
            </a:r>
            <a:r>
              <a:rPr lang="en-US" b="1" dirty="0"/>
              <a:t>example</a:t>
            </a:r>
            <a:r>
              <a:rPr lang="en-US" b="0" dirty="0"/>
              <a:t>, an e-commerce software could have a </a:t>
            </a:r>
            <a:r>
              <a:rPr lang="en-US" b="1" dirty="0"/>
              <a:t>table </a:t>
            </a:r>
            <a:r>
              <a:rPr lang="en-US" b="0" dirty="0"/>
              <a:t>holding the </a:t>
            </a:r>
            <a:r>
              <a:rPr lang="en-US" b="1" dirty="0"/>
              <a:t>products</a:t>
            </a:r>
            <a:r>
              <a:rPr lang="en-US" b="0" dirty="0"/>
              <a:t>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Each </a:t>
            </a:r>
            <a:r>
              <a:rPr lang="en-US" b="1" dirty="0"/>
              <a:t>table row</a:t>
            </a:r>
            <a:r>
              <a:rPr lang="en-US" b="0" dirty="0"/>
              <a:t> could hold product id, product name, description, vendor, and price.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Some tables in the RDBMS system maintain </a:t>
            </a:r>
            <a:r>
              <a:rPr lang="en-US" b="1" dirty="0"/>
              <a:t>relationships </a:t>
            </a:r>
            <a:r>
              <a:rPr lang="en-US" b="0" dirty="0"/>
              <a:t>between them.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For example, </a:t>
            </a:r>
            <a:r>
              <a:rPr lang="en-US" b="1" dirty="0"/>
              <a:t>one </a:t>
            </a:r>
            <a:r>
              <a:rPr lang="en-US" b="1" i="1" dirty="0"/>
              <a:t>vendor </a:t>
            </a:r>
            <a:r>
              <a:rPr lang="en-US" b="1" dirty="0"/>
              <a:t>has many related </a:t>
            </a:r>
            <a:r>
              <a:rPr lang="en-US" b="1" i="1" dirty="0"/>
              <a:t>products</a:t>
            </a:r>
            <a:r>
              <a:rPr lang="en-US" b="0" dirty="0"/>
              <a:t> and each </a:t>
            </a:r>
            <a:r>
              <a:rPr lang="en-US" b="1" i="1" dirty="0"/>
              <a:t>product </a:t>
            </a:r>
            <a:r>
              <a:rPr lang="en-US" b="1" dirty="0"/>
              <a:t>has a </a:t>
            </a:r>
            <a:r>
              <a:rPr lang="en-US" b="1" i="1" dirty="0"/>
              <a:t>vendor</a:t>
            </a:r>
            <a:r>
              <a:rPr lang="en-US" b="0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This is called "</a:t>
            </a:r>
            <a:r>
              <a:rPr lang="en-US" b="1" i="1" dirty="0"/>
              <a:t>one-to-many relationship</a:t>
            </a:r>
            <a:r>
              <a:rPr lang="en-US" b="0" dirty="0"/>
              <a:t>".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In relational database the </a:t>
            </a:r>
            <a:r>
              <a:rPr lang="en-US" b="1" i="1" dirty="0"/>
              <a:t>SQL </a:t>
            </a:r>
            <a:r>
              <a:rPr lang="en-US" b="1" dirty="0"/>
              <a:t>language </a:t>
            </a:r>
            <a:r>
              <a:rPr lang="en-US" b="0" dirty="0"/>
              <a:t>is used to</a:t>
            </a:r>
            <a:r>
              <a:rPr lang="en-US" dirty="0"/>
              <a:t> query and modify data.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dirty="0"/>
              <a:t>SQL </a:t>
            </a:r>
            <a:r>
              <a:rPr lang="en-US" dirty="0"/>
              <a:t>(structured query language) is standard database query and manipulation language.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It support simple and more complex </a:t>
            </a:r>
            <a:r>
              <a:rPr lang="en-US" b="1" dirty="0"/>
              <a:t>commands</a:t>
            </a:r>
            <a:r>
              <a:rPr lang="en-US" dirty="0"/>
              <a:t>, such as "</a:t>
            </a:r>
            <a:r>
              <a:rPr lang="en-US" b="1" dirty="0"/>
              <a:t>SELECT name, price FROM products</a:t>
            </a:r>
            <a:r>
              <a:rPr lang="en-US" dirty="0"/>
              <a:t>".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The software packages, which manage relational databases, are called "RDBMS – relational database management systems".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Examples </a:t>
            </a:r>
            <a:r>
              <a:rPr lang="en-US" dirty="0"/>
              <a:t>of RDBMS system are </a:t>
            </a:r>
            <a:r>
              <a:rPr lang="en-US" b="1" dirty="0"/>
              <a:t>MySQL</a:t>
            </a:r>
            <a:r>
              <a:rPr lang="en-US" dirty="0"/>
              <a:t>, </a:t>
            </a:r>
            <a:r>
              <a:rPr lang="en-US" b="1" dirty="0"/>
              <a:t>PostgreSQL</a:t>
            </a:r>
            <a:r>
              <a:rPr lang="en-US" dirty="0"/>
              <a:t>, </a:t>
            </a:r>
            <a:r>
              <a:rPr lang="en-US" b="1" dirty="0"/>
              <a:t>MS SQL Server</a:t>
            </a:r>
            <a:r>
              <a:rPr lang="en-US" dirty="0"/>
              <a:t>, </a:t>
            </a:r>
            <a:r>
              <a:rPr lang="en-US" b="1" dirty="0"/>
              <a:t>Oracle Database </a:t>
            </a:r>
            <a:r>
              <a:rPr lang="en-US" dirty="0"/>
              <a:t>and </a:t>
            </a:r>
            <a:r>
              <a:rPr lang="en-US" b="1" dirty="0"/>
              <a:t>Web SQL </a:t>
            </a:r>
            <a:r>
              <a:rPr lang="en-US" b="0" dirty="0"/>
              <a:t>(in the HTML5 platform).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We shall </a:t>
            </a:r>
            <a:r>
              <a:rPr lang="en-US" b="1" dirty="0"/>
              <a:t>learn more about databases and SQL </a:t>
            </a:r>
            <a:r>
              <a:rPr lang="en-US" dirty="0"/>
              <a:t>in the database modules and courses in the end-to-end software engineering training program </a:t>
            </a:r>
            <a:r>
              <a:rPr lang="en-US" b="1" dirty="0"/>
              <a:t>at SoftUni</a:t>
            </a:r>
            <a:r>
              <a:rPr lang="en-US" dirty="0"/>
              <a:t>.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en-US" b="1" dirty="0"/>
          </a:p>
          <a:p>
            <a:r>
              <a:rPr lang="en-US" b="1" dirty="0"/>
              <a:t>NoSQL databases </a:t>
            </a:r>
            <a:r>
              <a:rPr lang="en-US" dirty="0"/>
              <a:t>hold </a:t>
            </a:r>
            <a:r>
              <a:rPr lang="en-US" b="1" dirty="0"/>
              <a:t>collections of documents</a:t>
            </a:r>
            <a:r>
              <a:rPr lang="en-US" dirty="0"/>
              <a:t> or </a:t>
            </a:r>
            <a:r>
              <a:rPr lang="en-US" b="1" dirty="0"/>
              <a:t>key-value pairs</a:t>
            </a:r>
            <a:r>
              <a:rPr lang="bg-BG" b="0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Document databases </a:t>
            </a:r>
            <a:r>
              <a:rPr lang="en-US" b="0" dirty="0"/>
              <a:t>(like MongoDB) manage collections of documents (</a:t>
            </a:r>
            <a:r>
              <a:rPr lang="en-US" b="0" i="0" dirty="0"/>
              <a:t>such as </a:t>
            </a:r>
            <a:r>
              <a:rPr lang="en-US" b="1" i="1" dirty="0"/>
              <a:t>products</a:t>
            </a:r>
            <a:r>
              <a:rPr lang="en-US" b="0" dirty="0"/>
              <a:t> or </a:t>
            </a:r>
            <a:r>
              <a:rPr lang="en-US" b="1" i="1" dirty="0"/>
              <a:t>vendors</a:t>
            </a:r>
            <a:r>
              <a:rPr lang="en-US" b="0" dirty="0"/>
              <a:t>),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where each document has a set of </a:t>
            </a:r>
            <a:r>
              <a:rPr lang="en-US" b="1" dirty="0"/>
              <a:t>properties</a:t>
            </a:r>
            <a:r>
              <a:rPr lang="en-US" b="0" dirty="0"/>
              <a:t> (like name, price and description</a:t>
            </a:r>
            <a:r>
              <a:rPr lang="bg-BG" b="0" dirty="0"/>
              <a:t>)</a:t>
            </a:r>
            <a:r>
              <a:rPr lang="en-US" b="0" dirty="0"/>
              <a:t>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Document databases </a:t>
            </a:r>
            <a:r>
              <a:rPr lang="en-US" b="0" dirty="0"/>
              <a:t>support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dirty="0"/>
              <a:t>retrieving </a:t>
            </a:r>
            <a:r>
              <a:rPr lang="en-US" b="0" dirty="0"/>
              <a:t>and </a:t>
            </a:r>
            <a:r>
              <a:rPr lang="en-US" b="1" dirty="0"/>
              <a:t>querying</a:t>
            </a:r>
            <a:r>
              <a:rPr lang="en-US" b="0" dirty="0"/>
              <a:t> document collections,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and </a:t>
            </a:r>
            <a:r>
              <a:rPr lang="en-US" b="1" dirty="0"/>
              <a:t>creating</a:t>
            </a:r>
            <a:r>
              <a:rPr lang="en-US" b="0" dirty="0"/>
              <a:t>, </a:t>
            </a:r>
            <a:r>
              <a:rPr lang="en-US" b="1" dirty="0"/>
              <a:t>modifying</a:t>
            </a:r>
            <a:r>
              <a:rPr lang="en-US" b="0" dirty="0"/>
              <a:t> and </a:t>
            </a:r>
            <a:r>
              <a:rPr lang="en-US" b="1" dirty="0"/>
              <a:t>deleting</a:t>
            </a:r>
            <a:r>
              <a:rPr lang="en-US" b="0" dirty="0"/>
              <a:t> documents.</a:t>
            </a:r>
            <a:endParaRPr lang="bg-BG" b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Examples of </a:t>
            </a:r>
            <a:r>
              <a:rPr lang="en-US" b="1" dirty="0"/>
              <a:t>document-based NoSQL databases</a:t>
            </a:r>
            <a:r>
              <a:rPr lang="en-US" b="0" dirty="0"/>
              <a:t> are</a:t>
            </a:r>
            <a:r>
              <a:rPr lang="en-US" dirty="0"/>
              <a:t> </a:t>
            </a:r>
            <a:r>
              <a:rPr lang="en-US" b="1" dirty="0"/>
              <a:t>MongoDB</a:t>
            </a:r>
            <a:r>
              <a:rPr lang="bg-BG" dirty="0"/>
              <a:t> </a:t>
            </a:r>
            <a:r>
              <a:rPr lang="en-US" dirty="0"/>
              <a:t>and </a:t>
            </a:r>
            <a:r>
              <a:rPr lang="en-US" b="1" noProof="1"/>
              <a:t>IndexedDB</a:t>
            </a:r>
            <a:r>
              <a:rPr lang="en-US" noProof="1"/>
              <a:t> </a:t>
            </a:r>
            <a:r>
              <a:rPr lang="en-US" dirty="0"/>
              <a:t>in the HTML5 platform.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Key-value pair databases</a:t>
            </a:r>
            <a:r>
              <a:rPr lang="en-US" dirty="0"/>
              <a:t>, such as </a:t>
            </a:r>
            <a:r>
              <a:rPr lang="en-US" b="1" dirty="0"/>
              <a:t>Redis</a:t>
            </a:r>
            <a:r>
              <a:rPr lang="en-US" dirty="0"/>
              <a:t> and </a:t>
            </a:r>
            <a:r>
              <a:rPr lang="en-US" b="1" i="0" dirty="0">
                <a:effectLst/>
                <a:latin typeface="arial" panose="020B0604020202020204" pitchFamily="34" charset="0"/>
              </a:rPr>
              <a:t>Amazon DynamoDB</a:t>
            </a:r>
            <a:r>
              <a:rPr lang="en-US" b="0" i="0" dirty="0">
                <a:effectLst/>
                <a:latin typeface="arial" panose="020B0604020202020204" pitchFamily="34" charset="0"/>
              </a:rPr>
              <a:t>, store </a:t>
            </a:r>
            <a:r>
              <a:rPr lang="en-US" b="1" i="0" dirty="0">
                <a:effectLst/>
                <a:latin typeface="arial" panose="020B0604020202020204" pitchFamily="34" charset="0"/>
              </a:rPr>
              <a:t>keys mapped to values</a:t>
            </a:r>
            <a:r>
              <a:rPr lang="en-US" b="0" i="0" dirty="0">
                <a:effectLst/>
                <a:latin typeface="arial" panose="020B0604020202020204" pitchFamily="34" charset="0"/>
              </a:rPr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arial" panose="020B0604020202020204" pitchFamily="34" charset="0"/>
              </a:rPr>
              <a:t>These </a:t>
            </a:r>
            <a:r>
              <a:rPr lang="en-US" b="1" i="0" dirty="0">
                <a:effectLst/>
                <a:latin typeface="arial" panose="020B0604020202020204" pitchFamily="34" charset="0"/>
              </a:rPr>
              <a:t>key-value pair structures </a:t>
            </a:r>
            <a:r>
              <a:rPr lang="en-US" b="0" i="0" dirty="0">
                <a:effectLst/>
                <a:latin typeface="arial" panose="020B0604020202020204" pitchFamily="34" charset="0"/>
              </a:rPr>
              <a:t>are also known as </a:t>
            </a:r>
            <a:r>
              <a:rPr lang="bg-BG" b="0" i="0" dirty="0">
                <a:effectLst/>
                <a:latin typeface="arial" panose="020B0604020202020204" pitchFamily="34" charset="0"/>
              </a:rPr>
              <a:t>"</a:t>
            </a:r>
            <a:r>
              <a:rPr lang="en-US" b="1" i="1" dirty="0">
                <a:effectLst/>
                <a:latin typeface="arial" panose="020B0604020202020204" pitchFamily="34" charset="0"/>
              </a:rPr>
              <a:t>dictionaries</a:t>
            </a:r>
            <a:r>
              <a:rPr lang="bg-BG" b="0" i="0" dirty="0">
                <a:effectLst/>
                <a:latin typeface="arial" panose="020B0604020202020204" pitchFamily="34" charset="0"/>
              </a:rPr>
              <a:t>"</a:t>
            </a:r>
            <a:r>
              <a:rPr lang="en-US" b="0" i="0" dirty="0">
                <a:effectLst/>
                <a:latin typeface="arial" panose="020B0604020202020204" pitchFamily="34" charset="0"/>
              </a:rPr>
              <a:t>.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arial" panose="020B0604020202020204" pitchFamily="34" charset="0"/>
              </a:rPr>
              <a:t>They support </a:t>
            </a:r>
            <a:r>
              <a:rPr lang="en-US" b="1" i="0" dirty="0">
                <a:effectLst/>
                <a:latin typeface="arial" panose="020B0604020202020204" pitchFamily="34" charset="0"/>
              </a:rPr>
              <a:t>fast "search by key</a:t>
            </a:r>
            <a:r>
              <a:rPr lang="en-US" b="0" i="0" dirty="0">
                <a:effectLst/>
                <a:latin typeface="arial" panose="020B0604020202020204" pitchFamily="34" charset="0"/>
              </a:rPr>
              <a:t>" operation,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arial" panose="020B0604020202020204" pitchFamily="34" charset="0"/>
              </a:rPr>
              <a:t>but storing collections of data is less flexible.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  <a:latin typeface="arial" panose="020B0604020202020204" pitchFamily="34" charset="0"/>
              </a:rPr>
              <a:t>Key-value data storage </a:t>
            </a:r>
            <a:r>
              <a:rPr lang="en-US" b="0" i="0" dirty="0">
                <a:effectLst/>
                <a:latin typeface="arial" panose="020B0604020202020204" pitchFamily="34" charset="0"/>
              </a:rPr>
              <a:t>systems are good for organizing simple data</a:t>
            </a:r>
            <a:r>
              <a:rPr lang="bg-BG" b="0" i="0" dirty="0">
                <a:effectLst/>
                <a:latin typeface="arial" panose="020B0604020202020204" pitchFamily="34" charset="0"/>
              </a:rPr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arial" panose="020B0604020202020204" pitchFamily="34" charset="0"/>
              </a:rPr>
              <a:t>For example, a </a:t>
            </a:r>
            <a:r>
              <a:rPr lang="en-US" b="1" i="1" dirty="0">
                <a:effectLst/>
                <a:latin typeface="arial" panose="020B0604020202020204" pitchFamily="34" charset="0"/>
              </a:rPr>
              <a:t>phonebook </a:t>
            </a:r>
            <a:r>
              <a:rPr lang="en-US" b="0" i="0" dirty="0">
                <a:effectLst/>
                <a:latin typeface="arial" panose="020B0604020202020204" pitchFamily="34" charset="0"/>
              </a:rPr>
              <a:t>can be stored in a </a:t>
            </a:r>
            <a:r>
              <a:rPr lang="en-US" b="1" i="0" dirty="0">
                <a:effectLst/>
                <a:latin typeface="arial" panose="020B0604020202020204" pitchFamily="34" charset="0"/>
              </a:rPr>
              <a:t>key-value store</a:t>
            </a:r>
            <a:r>
              <a:rPr lang="en-US" b="0" i="0" dirty="0">
                <a:effectLst/>
                <a:latin typeface="arial" panose="020B0604020202020204" pitchFamily="34" charset="0"/>
              </a:rPr>
              <a:t>.</a:t>
            </a:r>
            <a:endParaRPr lang="en-US" dirty="0"/>
          </a:p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effectLst/>
              </a:rPr>
              <a:t>Database systems </a:t>
            </a:r>
            <a:r>
              <a:rPr lang="en-US" dirty="0">
                <a:effectLst/>
              </a:rPr>
              <a:t>are an important component of most modern software systems,</a:t>
            </a:r>
          </a:p>
          <a:p>
            <a:pPr marL="171450" indent="-171450" algn="l" rtl="0" eaLnBrk="1" latinLnBrk="0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effectLst/>
              </a:rPr>
              <a:t>and therefore software engineers must have at least </a:t>
            </a:r>
            <a:r>
              <a:rPr lang="en-US" b="1" dirty="0">
                <a:effectLst/>
              </a:rPr>
              <a:t>basic database skills</a:t>
            </a:r>
            <a:r>
              <a:rPr lang="en-US" dirty="0">
                <a:effectLst/>
              </a:rPr>
              <a:t>.</a:t>
            </a:r>
          </a:p>
          <a:p>
            <a:pPr marL="0" indent="0" algn="l" rtl="0" eaLnBrk="1" latinLnBrk="0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endParaRPr lang="en-US" dirty="0">
              <a:effectLst/>
            </a:endParaRPr>
          </a:p>
          <a:p>
            <a:pPr marL="0" indent="0" algn="l" rtl="0" eaLnBrk="1" latinLnBrk="0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endParaRPr lang="en-US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39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163048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illustrate the concept of </a:t>
            </a:r>
            <a:r>
              <a:rPr lang="en-US" b="1" dirty="0"/>
              <a:t>database systems</a:t>
            </a:r>
            <a:r>
              <a:rPr lang="en-US" dirty="0"/>
              <a:t>, we shall take an </a:t>
            </a:r>
            <a:r>
              <a:rPr lang="en-US" b="1" dirty="0"/>
              <a:t>example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Web SQL </a:t>
            </a:r>
            <a:r>
              <a:rPr lang="en-US" dirty="0"/>
              <a:t>is a relational database system (</a:t>
            </a:r>
            <a:r>
              <a:rPr lang="en-US" b="1" dirty="0"/>
              <a:t>RDBMS</a:t>
            </a:r>
            <a:r>
              <a:rPr lang="en-US" dirty="0"/>
              <a:t>), embedded in the modern Web browsers.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Web SQL </a:t>
            </a:r>
            <a:r>
              <a:rPr lang="en-US" dirty="0"/>
              <a:t>is part of the </a:t>
            </a:r>
            <a:r>
              <a:rPr lang="en-US" b="1" dirty="0"/>
              <a:t>HTML5 platform</a:t>
            </a:r>
            <a:r>
              <a:rPr lang="bg-BG" dirty="0"/>
              <a:t>, </a:t>
            </a:r>
            <a:r>
              <a:rPr lang="en-US" dirty="0"/>
              <a:t>which is used to build front-end apps using HTML + CSS + JavaScript.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It is fully functional </a:t>
            </a:r>
            <a:r>
              <a:rPr lang="en-US" b="1" dirty="0"/>
              <a:t>RDBMS system</a:t>
            </a:r>
            <a:r>
              <a:rPr lang="en-US" dirty="0"/>
              <a:t>, which runs at the </a:t>
            </a:r>
            <a:r>
              <a:rPr lang="en-US" b="1" dirty="0"/>
              <a:t>client-side</a:t>
            </a:r>
            <a:r>
              <a:rPr lang="en-US" b="0" dirty="0"/>
              <a:t> (in the Web browsers of Internet users).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/>
              <a:t>Web front-end developers can use </a:t>
            </a:r>
            <a:r>
              <a:rPr lang="en-US" b="1" dirty="0"/>
              <a:t>Web SQL</a:t>
            </a:r>
            <a:r>
              <a:rPr lang="en-US" b="0" dirty="0"/>
              <a:t> to store local data in a structured format (as </a:t>
            </a:r>
            <a:r>
              <a:rPr lang="en-US" b="1" dirty="0"/>
              <a:t>database tables with relationships</a:t>
            </a:r>
            <a:r>
              <a:rPr lang="en-US" b="0" dirty="0"/>
              <a:t>).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/>
              <a:t>The database is </a:t>
            </a:r>
            <a:r>
              <a:rPr lang="en-US" b="1" dirty="0"/>
              <a:t>stored in the Web browser</a:t>
            </a:r>
            <a:r>
              <a:rPr lang="en-US" b="0" dirty="0"/>
              <a:t>, just like </a:t>
            </a:r>
            <a:r>
              <a:rPr lang="en-US" b="1" dirty="0"/>
              <a:t>cookies</a:t>
            </a:r>
            <a:r>
              <a:rPr lang="en-US" b="0" dirty="0"/>
              <a:t> and </a:t>
            </a:r>
            <a:r>
              <a:rPr lang="en-US" b="1" dirty="0"/>
              <a:t>cached images</a:t>
            </a:r>
            <a:r>
              <a:rPr lang="en-US" b="0" dirty="0"/>
              <a:t> are stored in the laptops and smartphones of Internet users.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/>
              <a:t>Each Web app could create and manipulate a </a:t>
            </a:r>
            <a:r>
              <a:rPr lang="en-US" b="1" dirty="0"/>
              <a:t>local Web SQL database</a:t>
            </a:r>
            <a:r>
              <a:rPr lang="en-US" b="0" dirty="0"/>
              <a:t>.</a:t>
            </a:r>
            <a:endParaRPr lang="en-US" b="1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40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572898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Let's see this </a:t>
            </a:r>
            <a:r>
              <a:rPr lang="en-US" b="1" dirty="0"/>
              <a:t>live example of Web SQL</a:t>
            </a:r>
            <a:r>
              <a:rPr lang="en-US" b="0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We </a:t>
            </a:r>
            <a:r>
              <a:rPr lang="en-US" b="1" dirty="0"/>
              <a:t>open the live demo link</a:t>
            </a:r>
            <a:r>
              <a:rPr lang="en-US" b="0" dirty="0"/>
              <a:t>: </a:t>
            </a:r>
            <a:r>
              <a:rPr lang="en-US" b="0" dirty="0">
                <a:hlinkClick r:id="rId3"/>
              </a:rPr>
              <a:t>https://w3schools.com/sql</a:t>
            </a:r>
            <a:r>
              <a:rPr lang="en-US" b="0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This is a </a:t>
            </a:r>
            <a:r>
              <a:rPr lang="en-US" b="1" dirty="0"/>
              <a:t>free tutorial for SQL and databases</a:t>
            </a:r>
            <a:r>
              <a:rPr lang="en-US" b="0" dirty="0"/>
              <a:t>, available in Internet.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click on the </a:t>
            </a:r>
            <a:r>
              <a:rPr lang="en-US" b="1" dirty="0"/>
              <a:t>[Try it Yourself] button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It opens a </a:t>
            </a:r>
            <a:r>
              <a:rPr lang="en-US" b="1" dirty="0"/>
              <a:t>command window</a:t>
            </a:r>
            <a:r>
              <a:rPr lang="en-US" dirty="0"/>
              <a:t>, where we can type </a:t>
            </a:r>
            <a:r>
              <a:rPr lang="en-US" b="1" dirty="0"/>
              <a:t>SQL commands </a:t>
            </a:r>
            <a:r>
              <a:rPr lang="en-US" dirty="0"/>
              <a:t>and execute them.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default SQL command is "</a:t>
            </a:r>
            <a:r>
              <a:rPr lang="en-US" b="1" dirty="0"/>
              <a:t>SELECT * FROM Customers</a:t>
            </a:r>
            <a:r>
              <a:rPr lang="en-US" dirty="0"/>
              <a:t>".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Let's execute is. We press the </a:t>
            </a:r>
            <a:r>
              <a:rPr lang="en-US" b="1" dirty="0"/>
              <a:t>[Run SQL] button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result is a </a:t>
            </a:r>
            <a:r>
              <a:rPr lang="en-US" b="1" dirty="0"/>
              <a:t>table</a:t>
            </a:r>
            <a:r>
              <a:rPr lang="en-US" b="0" dirty="0"/>
              <a:t>, holding </a:t>
            </a:r>
            <a:r>
              <a:rPr lang="en-US" b="1" dirty="0"/>
              <a:t>records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can modify the SQL query like this: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"</a:t>
            </a:r>
            <a:r>
              <a:rPr lang="en-US" b="1" dirty="0"/>
              <a:t>SELECT Country, City FROM Customers</a:t>
            </a:r>
            <a:r>
              <a:rPr lang="en-US" dirty="0"/>
              <a:t>"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and we </a:t>
            </a:r>
            <a:r>
              <a:rPr lang="en-US" b="1" dirty="0"/>
              <a:t>run it</a:t>
            </a:r>
            <a:r>
              <a:rPr lang="en-US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The result consists of the columns "</a:t>
            </a:r>
            <a:r>
              <a:rPr lang="en-US" b="1" dirty="0"/>
              <a:t>Country</a:t>
            </a:r>
            <a:r>
              <a:rPr lang="en-US" dirty="0"/>
              <a:t>" and "</a:t>
            </a:r>
            <a:r>
              <a:rPr lang="en-US" b="1" dirty="0"/>
              <a:t>City</a:t>
            </a:r>
            <a:r>
              <a:rPr lang="en-US" dirty="0"/>
              <a:t>" from the table "</a:t>
            </a:r>
            <a:r>
              <a:rPr lang="en-US" b="1" dirty="0"/>
              <a:t>Customers</a:t>
            </a:r>
            <a:r>
              <a:rPr lang="en-US" dirty="0"/>
              <a:t>".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We can also display the Products table by a similar SQL query: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"</a:t>
            </a:r>
            <a:r>
              <a:rPr lang="en-US" b="1" dirty="0"/>
              <a:t>SELECT * FROM Products</a:t>
            </a:r>
            <a:r>
              <a:rPr lang="en-US" dirty="0"/>
              <a:t>"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Recall that in relational databases, </a:t>
            </a:r>
            <a:r>
              <a:rPr lang="en-US" b="1" dirty="0"/>
              <a:t>data is structured as tables</a:t>
            </a:r>
            <a:r>
              <a:rPr lang="en-US" dirty="0"/>
              <a:t>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Let's see the tables </a:t>
            </a:r>
            <a:r>
              <a:rPr lang="en-US" dirty="0"/>
              <a:t>in our local Web SQL database.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press </a:t>
            </a:r>
            <a:r>
              <a:rPr lang="en-US" b="1" dirty="0"/>
              <a:t>[F12]</a:t>
            </a:r>
            <a:r>
              <a:rPr lang="en-US" dirty="0"/>
              <a:t> to open the </a:t>
            </a:r>
            <a:r>
              <a:rPr lang="en-US" b="1" dirty="0"/>
              <a:t>Chrome </a:t>
            </a:r>
            <a:r>
              <a:rPr lang="en-US" b="1" noProof="1"/>
              <a:t>DevTools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go to the </a:t>
            </a:r>
            <a:r>
              <a:rPr lang="en-US" b="1" dirty="0"/>
              <a:t>[Application] </a:t>
            </a:r>
            <a:r>
              <a:rPr lang="en-US" dirty="0"/>
              <a:t>tab and choose </a:t>
            </a:r>
            <a:r>
              <a:rPr lang="en-US" b="1" dirty="0"/>
              <a:t>[Web SQL</a:t>
            </a:r>
            <a:r>
              <a:rPr lang="en-US" b="0" dirty="0"/>
              <a:t>] and open it.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We can browse the </a:t>
            </a:r>
            <a:r>
              <a:rPr lang="en-US" b="1" dirty="0"/>
              <a:t>tables and their data rows</a:t>
            </a:r>
            <a:r>
              <a:rPr lang="en-US" b="0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This is an example of </a:t>
            </a:r>
            <a:r>
              <a:rPr lang="en-US" b="1" dirty="0"/>
              <a:t>relational database</a:t>
            </a:r>
            <a:r>
              <a:rPr lang="en-US" b="0" dirty="0"/>
              <a:t>: tables and relationships between the tables.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Click on the </a:t>
            </a:r>
            <a:r>
              <a:rPr lang="en-US" b="1" dirty="0"/>
              <a:t>[Products] tables</a:t>
            </a:r>
            <a:r>
              <a:rPr lang="en-US" b="0" dirty="0"/>
              <a:t>. It holds product names, prices and other data about the products.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The interesting point here is the </a:t>
            </a:r>
            <a:r>
              <a:rPr lang="en-US" b="1" noProof="1"/>
              <a:t>SupplierID</a:t>
            </a:r>
            <a:r>
              <a:rPr lang="en-US" b="1" dirty="0"/>
              <a:t> column</a:t>
            </a:r>
            <a:r>
              <a:rPr lang="en-US" b="0" dirty="0"/>
              <a:t>. It holds a </a:t>
            </a:r>
            <a:r>
              <a:rPr lang="en-US" b="1" dirty="0"/>
              <a:t>relationship</a:t>
            </a:r>
            <a:r>
              <a:rPr lang="en-US" b="0" dirty="0"/>
              <a:t> to the </a:t>
            </a:r>
            <a:r>
              <a:rPr lang="en-US" b="1" dirty="0"/>
              <a:t>[Supplier]</a:t>
            </a:r>
            <a:r>
              <a:rPr lang="en-US" b="0" dirty="0"/>
              <a:t> table.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Let's take </a:t>
            </a:r>
            <a:r>
              <a:rPr lang="en-US" b="1" dirty="0"/>
              <a:t>the product "Tofu"</a:t>
            </a:r>
            <a:r>
              <a:rPr lang="en-US" dirty="0"/>
              <a:t> (line 14).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It has </a:t>
            </a:r>
            <a:r>
              <a:rPr lang="en-US" b="1" noProof="1"/>
              <a:t>SupplierID = 6</a:t>
            </a:r>
            <a:r>
              <a:rPr lang="en-US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Which is this supplier?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can check in the </a:t>
            </a:r>
            <a:r>
              <a:rPr lang="en-US" b="1" dirty="0"/>
              <a:t>table [Suppliers]</a:t>
            </a:r>
            <a:r>
              <a:rPr lang="en-US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It is "</a:t>
            </a:r>
            <a:r>
              <a:rPr lang="en-US" b="0" i="0" dirty="0">
                <a:solidFill>
                  <a:srgbClr val="222222"/>
                </a:solidFill>
                <a:effectLst/>
                <a:latin typeface="Segoe UI" panose="020B0502040204020203" pitchFamily="34" charset="0"/>
              </a:rPr>
              <a:t>Mayumi's</a:t>
            </a:r>
            <a:r>
              <a:rPr lang="en-US" dirty="0"/>
              <a:t>" from Osaka, Japan.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I hope you now have an idea</a:t>
            </a:r>
            <a:r>
              <a:rPr lang="en-US" b="1" dirty="0"/>
              <a:t> what is a database</a:t>
            </a:r>
            <a:r>
              <a:rPr lang="en-US" dirty="0"/>
              <a:t>, what is a </a:t>
            </a:r>
            <a:r>
              <a:rPr lang="en-US" b="1" dirty="0"/>
              <a:t>table</a:t>
            </a:r>
            <a:r>
              <a:rPr lang="en-US" dirty="0"/>
              <a:t> and </a:t>
            </a:r>
            <a:r>
              <a:rPr lang="en-US" b="1" dirty="0"/>
              <a:t>relationship</a:t>
            </a:r>
            <a:r>
              <a:rPr lang="en-US" dirty="0"/>
              <a:t> with another table and how data is organized in databases.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shall </a:t>
            </a:r>
            <a:r>
              <a:rPr lang="en-US" b="1" dirty="0"/>
              <a:t>learn more about databases </a:t>
            </a:r>
            <a:r>
              <a:rPr lang="en-US" dirty="0"/>
              <a:t>in the database modules and training courses at </a:t>
            </a:r>
            <a:r>
              <a:rPr lang="en-US" b="1" dirty="0"/>
              <a:t>SoftUni</a:t>
            </a:r>
            <a:r>
              <a:rPr lang="en-US" dirty="0"/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xmlns="" id="{977D5E0A-86E5-46C7-85B6-1436FCCA6F2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4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7596992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360000" lvl="0" indent="-1800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3600" b="1" dirty="0"/>
              <a:t>Back-end development concepts </a:t>
            </a:r>
            <a:r>
              <a:rPr lang="en-US" sz="3600" dirty="0"/>
              <a:t>and technologies, including the following:</a:t>
            </a:r>
          </a:p>
          <a:p>
            <a:pPr marL="180000" lvl="0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en-US" sz="3600" dirty="0"/>
          </a:p>
          <a:p>
            <a:pPr marL="817200" lvl="1" indent="-1800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3600" b="1" dirty="0"/>
              <a:t>Databases</a:t>
            </a:r>
            <a:r>
              <a:rPr lang="en-US" sz="3600" dirty="0"/>
              <a:t>, relational and non-relational, database management systems (</a:t>
            </a:r>
            <a:r>
              <a:rPr lang="en-US" sz="3600" b="1" dirty="0"/>
              <a:t>DBMS</a:t>
            </a:r>
            <a:r>
              <a:rPr lang="en-US" sz="3600" dirty="0"/>
              <a:t>), and the SQL language</a:t>
            </a:r>
          </a:p>
          <a:p>
            <a:pPr marL="637200" lvl="1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en-US" sz="3600" dirty="0"/>
          </a:p>
          <a:p>
            <a:pPr marL="817200" lvl="1" indent="-1800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3600" dirty="0"/>
              <a:t>Object-relational mapping frameworks (</a:t>
            </a:r>
            <a:r>
              <a:rPr lang="en-US" sz="3600" b="1" dirty="0"/>
              <a:t>ORMs</a:t>
            </a:r>
            <a:r>
              <a:rPr lang="en-US" sz="3600" dirty="0"/>
              <a:t>) for simplified database access</a:t>
            </a:r>
          </a:p>
          <a:p>
            <a:pPr marL="817200" lvl="1" indent="-18000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sz="3600" dirty="0"/>
          </a:p>
          <a:p>
            <a:pPr marL="817200" lvl="1" indent="-1800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3600" dirty="0"/>
              <a:t>The Model-View-Controller (</a:t>
            </a:r>
            <a:r>
              <a:rPr lang="en-US" sz="3600" b="1" dirty="0"/>
              <a:t>MVC</a:t>
            </a:r>
            <a:r>
              <a:rPr lang="en-US" sz="3600" dirty="0"/>
              <a:t>) pattern for structuring back-end Web apps</a:t>
            </a:r>
          </a:p>
          <a:p>
            <a:pPr marL="817200" lvl="1" indent="-18000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sz="3600" dirty="0"/>
          </a:p>
          <a:p>
            <a:pPr marL="817200" lvl="1" indent="-1800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3600" b="1" dirty="0"/>
              <a:t>Virtualization</a:t>
            </a:r>
            <a:r>
              <a:rPr lang="en-US" sz="3600" dirty="0"/>
              <a:t> technologies, </a:t>
            </a:r>
            <a:r>
              <a:rPr lang="en-US" sz="3600" b="1" dirty="0"/>
              <a:t>cloud</a:t>
            </a:r>
            <a:r>
              <a:rPr lang="en-US" sz="3600" dirty="0"/>
              <a:t> infrastructure, technologies, platforms and services, </a:t>
            </a:r>
            <a:r>
              <a:rPr lang="en-US" sz="3600" b="1" dirty="0"/>
              <a:t>containers</a:t>
            </a:r>
            <a:r>
              <a:rPr lang="en-US" sz="3600" dirty="0"/>
              <a:t> and Docker</a:t>
            </a:r>
          </a:p>
          <a:p>
            <a:pPr marL="817200" lvl="1" indent="-18000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sz="3600" dirty="0"/>
          </a:p>
          <a:p>
            <a:pPr marL="817200" lvl="1" indent="-1800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3600" b="1" dirty="0"/>
              <a:t>Operating systems</a:t>
            </a:r>
            <a:r>
              <a:rPr lang="en-US" sz="3600" dirty="0"/>
              <a:t>, processes, task scheduler, file systems, and the </a:t>
            </a:r>
            <a:r>
              <a:rPr lang="en-US" sz="3600" b="1" dirty="0"/>
              <a:t>Linux shell</a:t>
            </a:r>
            <a:r>
              <a:rPr lang="en-US" sz="3600" b="0" dirty="0"/>
              <a:t>, shell commands and scripts</a:t>
            </a:r>
            <a:endParaRPr lang="en-US" sz="3600" b="1" dirty="0"/>
          </a:p>
          <a:p>
            <a:pPr marL="360000" lvl="0" indent="-18000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sz="3600" dirty="0"/>
          </a:p>
          <a:p>
            <a:pPr marL="360000" lvl="0" indent="-1800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3600" b="1" dirty="0"/>
              <a:t>Embedded systems</a:t>
            </a:r>
            <a:r>
              <a:rPr lang="en-US" sz="3600" dirty="0"/>
              <a:t>, microcontrollers, connected devices and Internet of things (</a:t>
            </a:r>
            <a:r>
              <a:rPr lang="en-US" sz="3600" b="1" dirty="0"/>
              <a:t>IoT</a:t>
            </a:r>
            <a:r>
              <a:rPr lang="en-US" sz="3600" dirty="0"/>
              <a:t>)</a:t>
            </a:r>
          </a:p>
          <a:p>
            <a:pPr marL="180000" lvl="0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en-US" sz="3600" dirty="0"/>
          </a:p>
          <a:p>
            <a:pPr marL="180000" lvl="0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en-US" sz="3600" dirty="0"/>
          </a:p>
          <a:p>
            <a:pPr marL="180000" lvl="0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en-US" sz="3600" dirty="0"/>
          </a:p>
          <a:p>
            <a:pPr marL="180000" lvl="0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en-US" sz="36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xmlns="" id="{77016A77-FB3A-4DED-A566-F3768DAAFAE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405895004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/>
              <a:t>When we talk about databases, it is important to mention some </a:t>
            </a:r>
            <a:r>
              <a:rPr lang="en-US" b="1" dirty="0"/>
              <a:t>data access technologies</a:t>
            </a:r>
            <a:r>
              <a:rPr lang="en-US" b="0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Data access technologies </a:t>
            </a:r>
            <a:r>
              <a:rPr lang="en-US" b="0" dirty="0"/>
              <a:t>connect programming </a:t>
            </a:r>
            <a:r>
              <a:rPr lang="en-US" b="1" dirty="0"/>
              <a:t>languages</a:t>
            </a:r>
            <a:r>
              <a:rPr lang="en-US" b="0" dirty="0"/>
              <a:t> with </a:t>
            </a:r>
            <a:r>
              <a:rPr lang="en-US" b="1" dirty="0"/>
              <a:t>database</a:t>
            </a:r>
            <a:r>
              <a:rPr lang="en-US" b="0" dirty="0"/>
              <a:t> systems.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These technologies allow creating databases, defining the data format, storing and manipulating data and retrieving data, using simple or more complex data queries or by executing SQL commands.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For example, the </a:t>
            </a:r>
            <a:r>
              <a:rPr lang="en-US" b="1" dirty="0"/>
              <a:t>JDBC </a:t>
            </a:r>
            <a:r>
              <a:rPr lang="en-US" b="0" dirty="0"/>
              <a:t>technology </a:t>
            </a:r>
            <a:r>
              <a:rPr lang="en-US" b="1" dirty="0"/>
              <a:t>connects Java programs to relational databases</a:t>
            </a:r>
            <a:r>
              <a:rPr lang="en-US" b="0" dirty="0"/>
              <a:t>, such as MySQL and PostgreSQL.</a:t>
            </a:r>
          </a:p>
          <a:p>
            <a:endParaRPr lang="en-US" b="1" dirty="0"/>
          </a:p>
          <a:p>
            <a:r>
              <a:rPr lang="en-US" b="1" dirty="0"/>
              <a:t>ORM frameworks</a:t>
            </a:r>
            <a:r>
              <a:rPr lang="en-US" dirty="0"/>
              <a:t> (object-relational mapping) allow </a:t>
            </a:r>
            <a:r>
              <a:rPr lang="en-US" b="1" dirty="0"/>
              <a:t>persisting objects in relational database.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ORM frameworks work by </a:t>
            </a:r>
            <a:r>
              <a:rPr lang="en-US" b="1" dirty="0"/>
              <a:t>mapping classes to database tables</a:t>
            </a:r>
            <a:r>
              <a:rPr lang="en-US" dirty="0"/>
              <a:t>.</a:t>
            </a:r>
            <a:endParaRPr lang="bg-BG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Instead of executing </a:t>
            </a:r>
            <a:r>
              <a:rPr lang="en-US" b="1" dirty="0"/>
              <a:t>SQL commands</a:t>
            </a:r>
            <a:r>
              <a:rPr lang="en-US" dirty="0"/>
              <a:t>, when developers use ORM, they work with simple </a:t>
            </a:r>
            <a:r>
              <a:rPr lang="en-US" b="1" dirty="0"/>
              <a:t>data classes</a:t>
            </a:r>
            <a:r>
              <a:rPr lang="en-US" dirty="0"/>
              <a:t> and </a:t>
            </a:r>
            <a:r>
              <a:rPr lang="en-US" b="1" dirty="0"/>
              <a:t>APIs from the ORM framework</a:t>
            </a:r>
            <a:r>
              <a:rPr lang="en-US" dirty="0"/>
              <a:t> to handle the </a:t>
            </a:r>
            <a:r>
              <a:rPr lang="en-US" b="1" dirty="0"/>
              <a:t>CRUD operations </a:t>
            </a:r>
            <a:r>
              <a:rPr lang="en-US" dirty="0"/>
              <a:t>(create, read, update and delete), </a:t>
            </a:r>
            <a:r>
              <a:rPr lang="en-US" b="1" dirty="0"/>
              <a:t>query the database </a:t>
            </a:r>
            <a:r>
              <a:rPr lang="en-US" dirty="0"/>
              <a:t>and execute database-related operations.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This </a:t>
            </a:r>
            <a:r>
              <a:rPr lang="en-US" b="1" dirty="0"/>
              <a:t>dramatically simplifies </a:t>
            </a:r>
            <a:r>
              <a:rPr lang="en-US" dirty="0"/>
              <a:t>the implementation of data access logic in software development.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Examples of </a:t>
            </a:r>
            <a:r>
              <a:rPr lang="en-US" b="1" dirty="0"/>
              <a:t>using ORM systems </a:t>
            </a:r>
            <a:r>
              <a:rPr lang="en-US" dirty="0"/>
              <a:t>are when we need to: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persist JavaScript objects in MySQL database,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or persist Java objects in PostgreSQL database,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or persist C# objects in MS SQL Server database.</a:t>
            </a:r>
          </a:p>
          <a:p>
            <a:endParaRPr lang="en-US" dirty="0"/>
          </a:p>
          <a:p>
            <a:r>
              <a:rPr lang="en-US" dirty="0"/>
              <a:t>These are a few examples of popular </a:t>
            </a:r>
            <a:r>
              <a:rPr lang="en-US" b="1" dirty="0"/>
              <a:t>ORM frameworks</a:t>
            </a:r>
            <a:r>
              <a:rPr lang="en-US" dirty="0"/>
              <a:t>:</a:t>
            </a:r>
          </a:p>
          <a:p>
            <a:endParaRPr lang="en-US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Entity Framework</a:t>
            </a:r>
            <a:r>
              <a:rPr lang="en-US" dirty="0"/>
              <a:t>, which is the most popular ORM for the </a:t>
            </a:r>
            <a:r>
              <a:rPr lang="en-US" b="1" dirty="0"/>
              <a:t>C#</a:t>
            </a:r>
            <a:r>
              <a:rPr lang="en-US" dirty="0"/>
              <a:t> language and the .NET platform.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en-US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Hibernate </a:t>
            </a:r>
            <a:r>
              <a:rPr lang="en-US" dirty="0"/>
              <a:t>and </a:t>
            </a:r>
            <a:r>
              <a:rPr lang="en-US" b="1" dirty="0"/>
              <a:t>Java </a:t>
            </a:r>
            <a:r>
              <a:rPr lang="en-US" b="1" dirty="0" err="1"/>
              <a:t>Persistance</a:t>
            </a:r>
            <a:r>
              <a:rPr lang="en-US" b="1" dirty="0"/>
              <a:t> API (JPA)</a:t>
            </a:r>
            <a:r>
              <a:rPr lang="en-US" dirty="0"/>
              <a:t>, which are used as ORM frameworks in </a:t>
            </a:r>
            <a:r>
              <a:rPr lang="en-US" b="1" dirty="0"/>
              <a:t>Java </a:t>
            </a:r>
            <a:r>
              <a:rPr lang="en-US" dirty="0"/>
              <a:t>projects.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 err="1"/>
              <a:t>Sequelize</a:t>
            </a:r>
            <a:r>
              <a:rPr lang="en-US" dirty="0"/>
              <a:t>, which is a popular server-side </a:t>
            </a:r>
            <a:r>
              <a:rPr lang="en-US" b="1" dirty="0"/>
              <a:t>JavaScript </a:t>
            </a:r>
            <a:r>
              <a:rPr lang="en-US" b="0" dirty="0"/>
              <a:t>ORM framework </a:t>
            </a:r>
            <a:r>
              <a:rPr lang="en-US" dirty="0"/>
              <a:t>for persisting JavaScript objects in relational databases.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 err="1"/>
              <a:t>SQLAlchemy</a:t>
            </a:r>
            <a:r>
              <a:rPr lang="en-US" dirty="0"/>
              <a:t>, which is a popular ORM framework for </a:t>
            </a:r>
            <a:r>
              <a:rPr lang="en-US" b="1" dirty="0"/>
              <a:t>Python</a:t>
            </a:r>
            <a:r>
              <a:rPr lang="en-US" dirty="0"/>
              <a:t>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42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307611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get a better idea of how </a:t>
            </a:r>
            <a:r>
              <a:rPr lang="en-US" b="1" dirty="0"/>
              <a:t>ORM frameworks </a:t>
            </a:r>
            <a:r>
              <a:rPr lang="en-US" dirty="0"/>
              <a:t>work, I have prepared for you a </a:t>
            </a:r>
            <a:r>
              <a:rPr lang="en-US" b="1" dirty="0"/>
              <a:t>live code example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 this example we use a local </a:t>
            </a:r>
            <a:r>
              <a:rPr lang="en-US" b="1" dirty="0"/>
              <a:t>Web SQL database</a:t>
            </a:r>
            <a:r>
              <a:rPr lang="en-US" dirty="0"/>
              <a:t> to hold </a:t>
            </a:r>
            <a:r>
              <a:rPr lang="en-US" b="1" dirty="0"/>
              <a:t>tasks</a:t>
            </a:r>
            <a:r>
              <a:rPr lang="en-US" dirty="0"/>
              <a:t> for a </a:t>
            </a:r>
            <a:r>
              <a:rPr lang="en-US" b="1" dirty="0"/>
              <a:t>TODO list </a:t>
            </a:r>
            <a:r>
              <a:rPr lang="en-US" dirty="0"/>
              <a:t>app.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use a simple </a:t>
            </a:r>
            <a:r>
              <a:rPr lang="en-US" b="1" dirty="0"/>
              <a:t>ORM framework </a:t>
            </a:r>
            <a:r>
              <a:rPr lang="en-US" dirty="0"/>
              <a:t>for JavaScript, called "</a:t>
            </a:r>
            <a:r>
              <a:rPr lang="en-US" b="1" noProof="1"/>
              <a:t>JayData</a:t>
            </a:r>
            <a:r>
              <a:rPr lang="en-US" b="1" dirty="0"/>
              <a:t> ORM</a:t>
            </a:r>
            <a:r>
              <a:rPr lang="en-US" dirty="0"/>
              <a:t>", and we map the database to JS objects.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Let's see the </a:t>
            </a:r>
            <a:r>
              <a:rPr lang="en-US" b="1" dirty="0"/>
              <a:t>demo code</a:t>
            </a:r>
            <a:r>
              <a:rPr lang="en-US" dirty="0"/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open the link to </a:t>
            </a:r>
            <a:r>
              <a:rPr lang="en-US" b="1" dirty="0"/>
              <a:t>repl.it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</a:t>
            </a:r>
            <a:r>
              <a:rPr lang="en-US" b="1" dirty="0"/>
              <a:t>wait for the example to load</a:t>
            </a:r>
            <a:r>
              <a:rPr lang="en-US" dirty="0"/>
              <a:t>. It takes some time.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</a:t>
            </a:r>
            <a:r>
              <a:rPr lang="en-US" b="1" dirty="0"/>
              <a:t>run the code </a:t>
            </a:r>
            <a:r>
              <a:rPr lang="en-US" dirty="0"/>
              <a:t>and we see a </a:t>
            </a:r>
            <a:r>
              <a:rPr lang="en-US" b="1" dirty="0"/>
              <a:t>list of data rows</a:t>
            </a:r>
            <a:r>
              <a:rPr lang="en-US" dirty="0"/>
              <a:t> (tasks from our TODO list).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Then, we can </a:t>
            </a:r>
            <a:r>
              <a:rPr lang="en-US" b="1" dirty="0"/>
              <a:t>look at the database </a:t>
            </a:r>
            <a:r>
              <a:rPr lang="en-US" b="0" dirty="0"/>
              <a:t>in the Web browser.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We open the result in a </a:t>
            </a:r>
            <a:r>
              <a:rPr lang="en-US" b="1" dirty="0"/>
              <a:t>new window</a:t>
            </a:r>
            <a:r>
              <a:rPr lang="en-US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We click </a:t>
            </a:r>
            <a:r>
              <a:rPr lang="en-US" b="1" dirty="0"/>
              <a:t>[F12]</a:t>
            </a:r>
            <a:r>
              <a:rPr lang="en-US" dirty="0"/>
              <a:t> to show the </a:t>
            </a:r>
            <a:r>
              <a:rPr lang="en-US" b="1" dirty="0"/>
              <a:t>Chrome </a:t>
            </a:r>
            <a:r>
              <a:rPr lang="en-US" b="1" noProof="1"/>
              <a:t>DevTools</a:t>
            </a:r>
            <a:r>
              <a:rPr lang="en-US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Then we open </a:t>
            </a:r>
            <a:r>
              <a:rPr lang="en-US" b="1" dirty="0"/>
              <a:t>[Application]</a:t>
            </a:r>
            <a:r>
              <a:rPr lang="en-US" dirty="0"/>
              <a:t>, then </a:t>
            </a:r>
            <a:r>
              <a:rPr lang="en-US" b="1" dirty="0"/>
              <a:t>[Web SQL]</a:t>
            </a:r>
            <a:r>
              <a:rPr lang="en-US" dirty="0"/>
              <a:t>, then the </a:t>
            </a:r>
            <a:r>
              <a:rPr lang="en-US" b="1" dirty="0"/>
              <a:t>[</a:t>
            </a:r>
            <a:r>
              <a:rPr lang="en-US" b="1" noProof="1"/>
              <a:t>TodoDB</a:t>
            </a:r>
            <a:r>
              <a:rPr lang="en-US" b="1" dirty="0"/>
              <a:t>] database</a:t>
            </a:r>
            <a:r>
              <a:rPr lang="en-US" dirty="0"/>
              <a:t> and the </a:t>
            </a:r>
            <a:r>
              <a:rPr lang="en-US" b="1" dirty="0"/>
              <a:t>table [Tasks]</a:t>
            </a:r>
            <a:r>
              <a:rPr lang="en-US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We see the content of the </a:t>
            </a:r>
            <a:r>
              <a:rPr lang="en-US" b="1" dirty="0"/>
              <a:t>table "Tasks"</a:t>
            </a:r>
            <a:r>
              <a:rPr lang="en-US" dirty="0"/>
              <a:t>, its </a:t>
            </a:r>
            <a:r>
              <a:rPr lang="en-US" b="1" dirty="0"/>
              <a:t>columns</a:t>
            </a:r>
            <a:r>
              <a:rPr lang="en-US" dirty="0"/>
              <a:t> and </a:t>
            </a:r>
            <a:r>
              <a:rPr lang="en-US" b="1" dirty="0"/>
              <a:t>data rows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Let's look at the </a:t>
            </a:r>
            <a:r>
              <a:rPr lang="en-US" b="1" dirty="0"/>
              <a:t>source code</a:t>
            </a:r>
            <a:r>
              <a:rPr lang="en-US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It defines an </a:t>
            </a:r>
            <a:r>
              <a:rPr lang="en-US" b="1" dirty="0"/>
              <a:t>entity class "Task"</a:t>
            </a:r>
            <a:r>
              <a:rPr lang="en-US" dirty="0"/>
              <a:t>, which describes</a:t>
            </a:r>
            <a:r>
              <a:rPr lang="bg-BG" dirty="0"/>
              <a:t> </a:t>
            </a:r>
            <a:r>
              <a:rPr lang="en-US" dirty="0"/>
              <a:t>a task and its fields.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This entity corresponds to the </a:t>
            </a:r>
            <a:r>
              <a:rPr lang="en-US" b="1" dirty="0"/>
              <a:t>rows</a:t>
            </a:r>
            <a:r>
              <a:rPr lang="en-US" dirty="0"/>
              <a:t> from the </a:t>
            </a:r>
            <a:r>
              <a:rPr lang="en-US" b="1" dirty="0"/>
              <a:t>table "Tasks"</a:t>
            </a:r>
            <a:r>
              <a:rPr lang="en-US" dirty="0"/>
              <a:t> in the database.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The next declaration defines </a:t>
            </a:r>
            <a:r>
              <a:rPr lang="en-US" b="1" dirty="0"/>
              <a:t>the database </a:t>
            </a:r>
            <a:r>
              <a:rPr lang="en-US" dirty="0"/>
              <a:t>with the </a:t>
            </a:r>
            <a:r>
              <a:rPr lang="en-US" b="1" dirty="0"/>
              <a:t>"Tasks" entity set</a:t>
            </a:r>
            <a:r>
              <a:rPr lang="en-US" dirty="0"/>
              <a:t> (the "Tasks" table in the database).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Then the database is connected to the local </a:t>
            </a:r>
            <a:r>
              <a:rPr lang="en-US" b="1" dirty="0"/>
              <a:t>Web SQL data provider </a:t>
            </a:r>
            <a:r>
              <a:rPr lang="en-US" dirty="0"/>
              <a:t>in the Web browser.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Then, after connecting to the database, a </a:t>
            </a:r>
            <a:r>
              <a:rPr lang="en-US" b="1" dirty="0"/>
              <a:t>new data row</a:t>
            </a:r>
            <a:r>
              <a:rPr lang="en-US" dirty="0"/>
              <a:t> is created and saved to the database.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Finally, </a:t>
            </a:r>
            <a:r>
              <a:rPr lang="en-US" b="1" dirty="0"/>
              <a:t>all tasks are retrieved from the database </a:t>
            </a:r>
            <a:r>
              <a:rPr lang="en-US" dirty="0"/>
              <a:t>and are </a:t>
            </a:r>
            <a:r>
              <a:rPr lang="en-US" b="1" dirty="0"/>
              <a:t>printed</a:t>
            </a:r>
            <a:r>
              <a:rPr lang="en-US" dirty="0"/>
              <a:t> in the Web page.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Please don't try to understand all the technical details in the code.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Instead, try to understand </a:t>
            </a:r>
            <a:r>
              <a:rPr lang="en-US" b="1" dirty="0"/>
              <a:t>the main concept of ORM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It </a:t>
            </a:r>
            <a:r>
              <a:rPr lang="en-US" b="1" dirty="0"/>
              <a:t>maps database rows to objects from an entity class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and provides and </a:t>
            </a:r>
            <a:r>
              <a:rPr lang="en-US" b="1" dirty="0"/>
              <a:t>API for the CRUD operations </a:t>
            </a:r>
            <a:r>
              <a:rPr lang="en-US" dirty="0"/>
              <a:t>(create, read, update, delete).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xmlns="" id="{977D5E0A-86E5-46C7-85B6-1436FCCA6F2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9897214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Another </a:t>
            </a:r>
            <a:r>
              <a:rPr lang="en-US" b="1" dirty="0"/>
              <a:t>important concept </a:t>
            </a:r>
            <a:r>
              <a:rPr lang="en-US" dirty="0"/>
              <a:t>from software development is the </a:t>
            </a:r>
            <a:r>
              <a:rPr lang="en-US" b="1" dirty="0"/>
              <a:t>Model-View-Controller</a:t>
            </a:r>
            <a:r>
              <a:rPr lang="en-US" dirty="0"/>
              <a:t> (</a:t>
            </a:r>
            <a:r>
              <a:rPr lang="en-US" b="1" dirty="0"/>
              <a:t>MVC</a:t>
            </a:r>
            <a:r>
              <a:rPr lang="en-US" dirty="0"/>
              <a:t>) pattern.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MVC </a:t>
            </a:r>
            <a:r>
              <a:rPr lang="en-US" dirty="0"/>
              <a:t>is an architectural pattern for </a:t>
            </a:r>
            <a:r>
              <a:rPr lang="en-US" b="1" dirty="0"/>
              <a:t>structuring Web back-end apps</a:t>
            </a:r>
            <a:r>
              <a:rPr lang="en-US" dirty="0"/>
              <a:t>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by dividing their logic into 3 separate components: </a:t>
            </a:r>
            <a:r>
              <a:rPr lang="en-US" b="1" dirty="0"/>
              <a:t>models</a:t>
            </a:r>
            <a:r>
              <a:rPr lang="en-US" dirty="0"/>
              <a:t>, </a:t>
            </a:r>
            <a:r>
              <a:rPr lang="en-US" b="1" dirty="0"/>
              <a:t>views </a:t>
            </a:r>
            <a:r>
              <a:rPr lang="en-US" dirty="0"/>
              <a:t>and </a:t>
            </a:r>
            <a:r>
              <a:rPr lang="en-US" b="1" dirty="0"/>
              <a:t>controllers</a:t>
            </a:r>
            <a:r>
              <a:rPr lang="en-US" dirty="0"/>
              <a:t>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b="1" dirty="0"/>
              <a:t>MVC pattern </a:t>
            </a:r>
            <a:r>
              <a:rPr lang="en-US" dirty="0"/>
              <a:t>is illustrated at the </a:t>
            </a:r>
            <a:r>
              <a:rPr lang="en-US" b="1" dirty="0"/>
              <a:t>diagram</a:t>
            </a:r>
            <a:r>
              <a:rPr lang="en-US" b="0" dirty="0"/>
              <a:t>, which shows the interactions between the MVC components.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dirty="0"/>
              <a:t>MVC is complex </a:t>
            </a:r>
            <a:r>
              <a:rPr lang="en-US" dirty="0"/>
              <a:t>and some </a:t>
            </a:r>
            <a:r>
              <a:rPr lang="en-US" b="1" dirty="0"/>
              <a:t>developers need time </a:t>
            </a:r>
            <a:r>
              <a:rPr lang="en-US" dirty="0"/>
              <a:t>to understand it.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We shall spend significant time, effort and practical work to learn it, </a:t>
            </a:r>
            <a:r>
              <a:rPr lang="en-US" b="1" dirty="0"/>
              <a:t>later at SoftUni</a:t>
            </a:r>
            <a:r>
              <a:rPr lang="en-US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But now, let's briefly explain the MVC pattern.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MVC </a:t>
            </a:r>
            <a:r>
              <a:rPr lang="en-US" dirty="0"/>
              <a:t>splits the app into </a:t>
            </a:r>
            <a:r>
              <a:rPr lang="en-US" b="1" dirty="0"/>
              <a:t>controllers</a:t>
            </a:r>
            <a:r>
              <a:rPr lang="en-US" dirty="0"/>
              <a:t>, </a:t>
            </a:r>
            <a:r>
              <a:rPr lang="en-US" b="1" dirty="0"/>
              <a:t>views </a:t>
            </a:r>
            <a:r>
              <a:rPr lang="en-US" dirty="0"/>
              <a:t>and </a:t>
            </a:r>
            <a:r>
              <a:rPr lang="en-US" b="1" dirty="0"/>
              <a:t>models</a:t>
            </a:r>
            <a:r>
              <a:rPr lang="en-US" dirty="0"/>
              <a:t>.</a:t>
            </a:r>
            <a:endParaRPr lang="bg-BG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dirty="0"/>
              <a:t>Users </a:t>
            </a:r>
            <a:r>
              <a:rPr lang="en-US" dirty="0"/>
              <a:t>interact with the </a:t>
            </a:r>
            <a:r>
              <a:rPr lang="en-US" b="1" dirty="0"/>
              <a:t>controllers</a:t>
            </a:r>
            <a:r>
              <a:rPr lang="en-US" dirty="0"/>
              <a:t>, which modify the data in the </a:t>
            </a:r>
            <a:r>
              <a:rPr lang="en-US" b="1" dirty="0"/>
              <a:t>models </a:t>
            </a:r>
            <a:r>
              <a:rPr lang="en-US" dirty="0"/>
              <a:t>and visualize the data using the </a:t>
            </a:r>
            <a:r>
              <a:rPr lang="en-US" b="1" dirty="0"/>
              <a:t>views</a:t>
            </a:r>
            <a:r>
              <a:rPr lang="en-US" dirty="0"/>
              <a:t>.</a:t>
            </a:r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dirty="0"/>
              <a:t>For example, let's take a </a:t>
            </a:r>
            <a:r>
              <a:rPr lang="en-US" b="1" dirty="0"/>
              <a:t>phonebook app</a:t>
            </a:r>
            <a:r>
              <a:rPr lang="en-US" dirty="0"/>
              <a:t>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Users see the phonebook entries on the screen. They are rendered by a </a:t>
            </a:r>
            <a:r>
              <a:rPr lang="en-US" b="1" dirty="0"/>
              <a:t>view</a:t>
            </a:r>
            <a:r>
              <a:rPr lang="bg-BG" dirty="0"/>
              <a:t> </a:t>
            </a:r>
            <a:r>
              <a:rPr lang="en-US" dirty="0"/>
              <a:t>component</a:t>
            </a:r>
            <a:r>
              <a:rPr lang="bg-BG" dirty="0"/>
              <a:t>.</a:t>
            </a:r>
            <a:endParaRPr lang="en-US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The app </a:t>
            </a:r>
            <a:r>
              <a:rPr lang="en-US" b="1" dirty="0"/>
              <a:t>model </a:t>
            </a:r>
            <a:r>
              <a:rPr lang="en-US" dirty="0"/>
              <a:t>holds the phonebook entries. This is the </a:t>
            </a:r>
            <a:r>
              <a:rPr lang="en-US" b="1" dirty="0"/>
              <a:t>data model</a:t>
            </a:r>
            <a:r>
              <a:rPr lang="en-US" dirty="0"/>
              <a:t> behind the views.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Controllers </a:t>
            </a:r>
            <a:r>
              <a:rPr lang="en-US" dirty="0"/>
              <a:t>are responsible for handling the </a:t>
            </a:r>
            <a:r>
              <a:rPr lang="en-US" b="1" dirty="0"/>
              <a:t>user actions</a:t>
            </a:r>
            <a:r>
              <a:rPr lang="en-US" dirty="0"/>
              <a:t>, such as "view the phonebook", "search", and "add new entry".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b="1" dirty="0"/>
              <a:t>controllers</a:t>
            </a:r>
            <a:r>
              <a:rPr lang="en-US" dirty="0"/>
              <a:t>, </a:t>
            </a:r>
            <a:r>
              <a:rPr lang="en-US" b="1" dirty="0"/>
              <a:t>models </a:t>
            </a:r>
            <a:r>
              <a:rPr lang="en-US" dirty="0"/>
              <a:t>and </a:t>
            </a:r>
            <a:r>
              <a:rPr lang="en-US" b="1" dirty="0"/>
              <a:t>views </a:t>
            </a:r>
            <a:r>
              <a:rPr lang="en-US" dirty="0"/>
              <a:t>are strongly interconnected, but each of them has well defined responsibility.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The idea of </a:t>
            </a:r>
            <a:r>
              <a:rPr lang="en-US" b="1" dirty="0"/>
              <a:t>MVC</a:t>
            </a:r>
            <a:r>
              <a:rPr lang="en-US" dirty="0"/>
              <a:t> is to build a </a:t>
            </a:r>
            <a:r>
              <a:rPr lang="en-US" b="1" dirty="0"/>
              <a:t>better app structure</a:t>
            </a:r>
            <a:r>
              <a:rPr lang="en-US" b="0" dirty="0"/>
              <a:t>, which simplifies development and </a:t>
            </a:r>
            <a:r>
              <a:rPr lang="en-US" b="1" dirty="0"/>
              <a:t>improves maintenance</a:t>
            </a:r>
            <a:r>
              <a:rPr lang="en-US" b="0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The presentation logic, which displays elements on the screen is always located in the </a:t>
            </a:r>
            <a:r>
              <a:rPr lang="en-US" b="1" dirty="0"/>
              <a:t>views</a:t>
            </a:r>
            <a:r>
              <a:rPr lang="en-US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The logic for </a:t>
            </a:r>
            <a:r>
              <a:rPr lang="en-US" b="1" dirty="0"/>
              <a:t>user interaction</a:t>
            </a:r>
            <a:r>
              <a:rPr lang="en-US" dirty="0"/>
              <a:t>, which handles the user input, is always located in the </a:t>
            </a:r>
            <a:r>
              <a:rPr lang="en-US" b="1" dirty="0"/>
              <a:t>controllers</a:t>
            </a:r>
            <a:r>
              <a:rPr lang="en-US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b="1" dirty="0"/>
              <a:t>data models </a:t>
            </a:r>
            <a:r>
              <a:rPr lang="en-US" dirty="0"/>
              <a:t>and data related logic are in the </a:t>
            </a:r>
            <a:r>
              <a:rPr lang="en-US" b="1" dirty="0"/>
              <a:t>models</a:t>
            </a:r>
            <a:r>
              <a:rPr lang="en-US" dirty="0"/>
              <a:t>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b="1" dirty="0"/>
              <a:t>MVC app structure </a:t>
            </a:r>
            <a:r>
              <a:rPr lang="en-US" dirty="0"/>
              <a:t>is very popular in </a:t>
            </a:r>
            <a:r>
              <a:rPr lang="en-US" b="1" dirty="0"/>
              <a:t>Web back-end frameworks</a:t>
            </a:r>
            <a:r>
              <a:rPr lang="en-US" b="0" dirty="0"/>
              <a:t> (such as</a:t>
            </a:r>
            <a:r>
              <a:rPr lang="en-US" b="1" dirty="0"/>
              <a:t> ASP.NET MVC</a:t>
            </a:r>
            <a:r>
              <a:rPr lang="en-US" b="0" dirty="0"/>
              <a:t>, </a:t>
            </a:r>
            <a:r>
              <a:rPr lang="en-US" b="1" dirty="0"/>
              <a:t>Django</a:t>
            </a:r>
            <a:r>
              <a:rPr lang="en-US" b="0" dirty="0"/>
              <a:t> and </a:t>
            </a:r>
            <a:r>
              <a:rPr lang="en-US" b="1" dirty="0"/>
              <a:t>Spring MVC</a:t>
            </a:r>
            <a:r>
              <a:rPr lang="en-US" b="0" dirty="0"/>
              <a:t>).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Variants of MVC sometimes </a:t>
            </a:r>
            <a:r>
              <a:rPr lang="en-US" dirty="0"/>
              <a:t>are used in some </a:t>
            </a:r>
            <a:r>
              <a:rPr lang="en-US" b="1" dirty="0"/>
              <a:t>Web front-end frameworks </a:t>
            </a:r>
            <a:r>
              <a:rPr lang="en-US" b="0" dirty="0"/>
              <a:t>and </a:t>
            </a:r>
            <a:r>
              <a:rPr lang="en-US" dirty="0"/>
              <a:t>mobile app frameworks.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en-US" dirty="0"/>
          </a:p>
          <a:p>
            <a:r>
              <a:rPr lang="en-US" b="0" dirty="0"/>
              <a:t>In the MVC model, </a:t>
            </a:r>
            <a:r>
              <a:rPr lang="en-US" b="1" dirty="0"/>
              <a:t>controllers handle user actions</a:t>
            </a:r>
            <a:r>
              <a:rPr lang="en-US" dirty="0"/>
              <a:t>, such as clicking a button or choosing an item from a list.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Depending on the user action, controllers may </a:t>
            </a:r>
            <a:r>
              <a:rPr lang="en-US" b="1" dirty="0"/>
              <a:t>update the app data model</a:t>
            </a:r>
            <a:r>
              <a:rPr lang="en-US" dirty="0"/>
              <a:t>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Then, controllers </a:t>
            </a:r>
            <a:r>
              <a:rPr lang="en-US" b="1" dirty="0"/>
              <a:t>render a view (the user interface)</a:t>
            </a:r>
            <a:r>
              <a:rPr lang="en-US" dirty="0"/>
              <a:t>, which visualizes the data model.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For </a:t>
            </a:r>
            <a:r>
              <a:rPr lang="en-US" b="1" dirty="0"/>
              <a:t>example</a:t>
            </a:r>
            <a:r>
              <a:rPr lang="en-US" dirty="0"/>
              <a:t>, in our phonebook app, the phonebook controller handles the action "</a:t>
            </a:r>
            <a:r>
              <a:rPr lang="en-US" b="1" i="1" dirty="0"/>
              <a:t>click on a phonebook entry</a:t>
            </a:r>
            <a:r>
              <a:rPr lang="en-US" dirty="0"/>
              <a:t>".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The action handler </a:t>
            </a:r>
            <a:r>
              <a:rPr lang="en-US" b="1" dirty="0"/>
              <a:t>loads the data</a:t>
            </a:r>
            <a:r>
              <a:rPr lang="en-US" dirty="0"/>
              <a:t> about the selected phonebook entry into a </a:t>
            </a:r>
            <a:r>
              <a:rPr lang="en-US" b="1" dirty="0"/>
              <a:t>data model object</a:t>
            </a:r>
            <a:r>
              <a:rPr lang="en-US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Then it </a:t>
            </a:r>
            <a:r>
              <a:rPr lang="en-US" b="1" dirty="0"/>
              <a:t>shows a view</a:t>
            </a:r>
            <a:r>
              <a:rPr lang="en-US" dirty="0"/>
              <a:t>, which displays this data object.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en-US" dirty="0"/>
          </a:p>
          <a:p>
            <a:r>
              <a:rPr lang="en-US" b="1" dirty="0"/>
              <a:t>Models </a:t>
            </a:r>
            <a:r>
              <a:rPr lang="en-US" dirty="0"/>
              <a:t>holds app data.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Typically </a:t>
            </a:r>
            <a:r>
              <a:rPr lang="en-US" b="1" dirty="0"/>
              <a:t>models are data classes</a:t>
            </a:r>
            <a:r>
              <a:rPr lang="en-US" dirty="0"/>
              <a:t>, which hold the data, that should be displayed at the screen.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For </a:t>
            </a:r>
            <a:r>
              <a:rPr lang="en-US" b="1" dirty="0"/>
              <a:t>example</a:t>
            </a:r>
            <a:r>
              <a:rPr lang="en-US" dirty="0"/>
              <a:t>, in our phonebook app, the </a:t>
            </a:r>
            <a:r>
              <a:rPr lang="en-US" b="1" dirty="0"/>
              <a:t>data model</a:t>
            </a:r>
            <a:r>
              <a:rPr lang="en-US" dirty="0"/>
              <a:t>, used to visualize a phonebook entry, is a </a:t>
            </a:r>
            <a:r>
              <a:rPr lang="en-US" b="1" dirty="0"/>
              <a:t>data object</a:t>
            </a:r>
            <a:r>
              <a:rPr lang="en-US" dirty="0"/>
              <a:t>, holding the phonebook entry details.</a:t>
            </a:r>
          </a:p>
          <a:p>
            <a:endParaRPr lang="en-US" b="1" dirty="0"/>
          </a:p>
          <a:p>
            <a:r>
              <a:rPr lang="en-US" b="1" dirty="0"/>
              <a:t>Views </a:t>
            </a:r>
            <a:r>
              <a:rPr lang="en-US" dirty="0"/>
              <a:t>displays the </a:t>
            </a:r>
            <a:r>
              <a:rPr lang="en-US" b="1" dirty="0"/>
              <a:t>UI</a:t>
            </a:r>
            <a:r>
              <a:rPr lang="en-US" b="0" dirty="0"/>
              <a:t> for certain screen from the app</a:t>
            </a:r>
            <a:r>
              <a:rPr lang="en-US" dirty="0"/>
              <a:t>, based on the data from the model.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For </a:t>
            </a:r>
            <a:r>
              <a:rPr lang="en-US" b="1" dirty="0"/>
              <a:t>example</a:t>
            </a:r>
            <a:r>
              <a:rPr lang="en-US" dirty="0"/>
              <a:t>, in our phonebook app, the view, which displays the phonebook entries,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takes as an input a </a:t>
            </a:r>
            <a:r>
              <a:rPr lang="en-US" b="1" dirty="0"/>
              <a:t>data model</a:t>
            </a:r>
            <a:r>
              <a:rPr lang="en-US" dirty="0"/>
              <a:t>, holding a list of phonebook entries.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b="1" dirty="0"/>
              <a:t>view</a:t>
            </a:r>
            <a:r>
              <a:rPr lang="en-US" dirty="0"/>
              <a:t> iterates over the entries one by one and displays them in a table or list.</a:t>
            </a:r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b="1" dirty="0"/>
              <a:t>MVC </a:t>
            </a:r>
            <a:r>
              <a:rPr lang="en-US" dirty="0"/>
              <a:t>is an important paradigm for structuring Web apps</a:t>
            </a:r>
            <a:r>
              <a:rPr lang="bg-BG" dirty="0"/>
              <a:t> </a:t>
            </a:r>
            <a:r>
              <a:rPr lang="en-US" dirty="0"/>
              <a:t>back-end developers should learn it.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At </a:t>
            </a:r>
            <a:r>
              <a:rPr lang="en-US" b="1" dirty="0"/>
              <a:t>SoftUni</a:t>
            </a:r>
            <a:r>
              <a:rPr lang="en-US" dirty="0"/>
              <a:t>, we teach MVC as part of the server-side Web development courses and modules.</a:t>
            </a:r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46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904061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Web MVC Frameworks</a:t>
            </a:r>
            <a:r>
              <a:rPr lang="bg-BG" b="1" dirty="0"/>
              <a:t> </a:t>
            </a:r>
            <a:r>
              <a:rPr lang="en-US" dirty="0"/>
              <a:t>are software development frameworks, which implement the </a:t>
            </a:r>
            <a:r>
              <a:rPr lang="en-US" b="1" dirty="0"/>
              <a:t>Model-View-Controller pattern </a:t>
            </a:r>
            <a:r>
              <a:rPr lang="en-US" dirty="0"/>
              <a:t>as foundation to build Web apps.</a:t>
            </a:r>
            <a:endParaRPr lang="bg-BG" b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Web MVC frameworks</a:t>
            </a:r>
            <a:r>
              <a:rPr lang="en-US" b="0" dirty="0"/>
              <a:t> (such as Spring MVC, Django and ASP.NET MVC) </a:t>
            </a:r>
            <a:r>
              <a:rPr lang="en-US" dirty="0"/>
              <a:t>are used build server-side Web applications.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Under the MVC framework Web apps define </a:t>
            </a:r>
            <a:r>
              <a:rPr lang="en-US" b="1" dirty="0"/>
              <a:t>controllers</a:t>
            </a:r>
            <a:r>
              <a:rPr lang="en-US" b="0" dirty="0"/>
              <a:t> (holding actions)</a:t>
            </a:r>
            <a:r>
              <a:rPr lang="en-US" dirty="0"/>
              <a:t>, </a:t>
            </a:r>
            <a:r>
              <a:rPr lang="en-US" b="1" dirty="0"/>
              <a:t>views </a:t>
            </a:r>
            <a:r>
              <a:rPr lang="en-US" dirty="0"/>
              <a:t>and </a:t>
            </a:r>
            <a:r>
              <a:rPr lang="en-US" b="1" dirty="0"/>
              <a:t>model </a:t>
            </a:r>
            <a:r>
              <a:rPr lang="en-US" dirty="0"/>
              <a:t>components.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b="1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Actions in the controllers </a:t>
            </a:r>
            <a:r>
              <a:rPr lang="en-US" dirty="0"/>
              <a:t>handle the HTTP GET and POST requests from the client Web browser.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They </a:t>
            </a:r>
            <a:r>
              <a:rPr lang="en-US" b="1" dirty="0"/>
              <a:t>perform the requested operation </a:t>
            </a:r>
            <a:r>
              <a:rPr lang="en-US" dirty="0"/>
              <a:t>(such as retrieving data or adding new data)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and </a:t>
            </a:r>
            <a:r>
              <a:rPr lang="en-US" b="1" dirty="0"/>
              <a:t>render a view</a:t>
            </a:r>
            <a:r>
              <a:rPr lang="en-US" dirty="0"/>
              <a:t> to display the result in the client Web browser.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Controllers </a:t>
            </a:r>
            <a:r>
              <a:rPr lang="en-US" b="1" dirty="0"/>
              <a:t>implement the operations</a:t>
            </a:r>
            <a:r>
              <a:rPr lang="en-US" dirty="0"/>
              <a:t>, used to interact with the users.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These operations are invoked as HTTP requests by the client Web browser.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For </a:t>
            </a:r>
            <a:r>
              <a:rPr lang="en-US" b="1" dirty="0"/>
              <a:t>example</a:t>
            </a:r>
            <a:r>
              <a:rPr lang="en-US" dirty="0"/>
              <a:t>, clicking a button, or submitting a Web form, executes an </a:t>
            </a:r>
            <a:r>
              <a:rPr lang="en-US" b="1" dirty="0"/>
              <a:t>HTTP request</a:t>
            </a:r>
            <a:r>
              <a:rPr lang="en-US" dirty="0"/>
              <a:t>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which is handled by a </a:t>
            </a:r>
            <a:r>
              <a:rPr lang="en-US" b="1" dirty="0"/>
              <a:t>controller action</a:t>
            </a:r>
            <a:r>
              <a:rPr lang="en-US" dirty="0"/>
              <a:t> at the back-end.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b="1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Views </a:t>
            </a:r>
            <a:r>
              <a:rPr lang="en-US" dirty="0"/>
              <a:t>render data as HTML + CSS for displaying in the client Web browser.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Views are called by the controller actions to </a:t>
            </a:r>
            <a:r>
              <a:rPr lang="en-US" b="1" dirty="0"/>
              <a:t>render the UI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They </a:t>
            </a:r>
            <a:r>
              <a:rPr lang="en-US" b="1" dirty="0"/>
              <a:t>take as input a data model </a:t>
            </a:r>
            <a:r>
              <a:rPr lang="en-US" dirty="0"/>
              <a:t>and visualize the data from the model as HTML.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rendered HTML is returned as an </a:t>
            </a:r>
            <a:r>
              <a:rPr lang="en-US" b="1" dirty="0"/>
              <a:t>HTTP response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For</a:t>
            </a:r>
            <a:r>
              <a:rPr lang="en-US" b="1" dirty="0"/>
              <a:t> example</a:t>
            </a:r>
            <a:r>
              <a:rPr lang="en-US" dirty="0"/>
              <a:t>, a view can render a list of items as HTML.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Models</a:t>
            </a:r>
            <a:r>
              <a:rPr lang="en-US" dirty="0"/>
              <a:t> hold the app data, which is prepared by controllers to be rendered in the views.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 most cases models are simple </a:t>
            </a:r>
            <a:r>
              <a:rPr lang="en-US" b="1" dirty="0"/>
              <a:t>data objects</a:t>
            </a:r>
            <a:r>
              <a:rPr lang="en-US" dirty="0"/>
              <a:t> or </a:t>
            </a:r>
            <a:r>
              <a:rPr lang="en-US" b="1" dirty="0"/>
              <a:t>collections of objects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When a </a:t>
            </a:r>
            <a:r>
              <a:rPr lang="en-US" b="1" dirty="0"/>
              <a:t>controller wants to return data </a:t>
            </a:r>
            <a:r>
              <a:rPr lang="en-US" dirty="0"/>
              <a:t>for displaying in the client Web browser,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it loads the data from the database, puts it in a </a:t>
            </a:r>
            <a:r>
              <a:rPr lang="en-US" b="1" dirty="0"/>
              <a:t>data model </a:t>
            </a:r>
            <a:r>
              <a:rPr lang="en-US" dirty="0"/>
              <a:t>object,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and sends it to the </a:t>
            </a:r>
            <a:r>
              <a:rPr lang="en-US" b="1" dirty="0"/>
              <a:t>view</a:t>
            </a:r>
            <a:r>
              <a:rPr lang="en-US" b="0" dirty="0"/>
              <a:t>, which renders it for as HTML.</a:t>
            </a:r>
          </a:p>
          <a:p>
            <a:pPr>
              <a:spcBef>
                <a:spcPts val="1200"/>
              </a:spcBef>
            </a:pPr>
            <a:endParaRPr lang="en-US" dirty="0"/>
          </a:p>
          <a:p>
            <a:pPr>
              <a:spcBef>
                <a:spcPts val="1200"/>
              </a:spcBef>
            </a:pPr>
            <a:r>
              <a:rPr lang="en-US" dirty="0"/>
              <a:t>Examples of popular back-end </a:t>
            </a:r>
            <a:r>
              <a:rPr lang="en-US" b="1" dirty="0"/>
              <a:t>Web MVC frameworks</a:t>
            </a:r>
            <a:r>
              <a:rPr lang="en-US" dirty="0"/>
              <a:t> are the following: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ASP.NET MVC </a:t>
            </a:r>
            <a:r>
              <a:rPr lang="en-US" dirty="0"/>
              <a:t>(for C# developers),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Spring MVC </a:t>
            </a:r>
            <a:r>
              <a:rPr lang="en-US" dirty="0"/>
              <a:t>(for Java developers),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Express.js</a:t>
            </a:r>
            <a:r>
              <a:rPr lang="en-US" dirty="0"/>
              <a:t> (for server-side JavaScript developers),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Django </a:t>
            </a:r>
            <a:r>
              <a:rPr lang="en-US" dirty="0"/>
              <a:t>(for Python Web developers),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Laravel</a:t>
            </a:r>
            <a:r>
              <a:rPr lang="en-US" dirty="0"/>
              <a:t> (for PHP Web developers),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Ruby on Rails</a:t>
            </a:r>
            <a:r>
              <a:rPr lang="en-US" dirty="0"/>
              <a:t> (for Ruby developers),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Revel</a:t>
            </a:r>
            <a:r>
              <a:rPr lang="en-US" dirty="0"/>
              <a:t> (for Go Web developers),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and many others …</a:t>
            </a:r>
          </a:p>
          <a:p>
            <a:r>
              <a:rPr lang="en-US" dirty="0"/>
              <a:t>Almost all the </a:t>
            </a:r>
            <a:r>
              <a:rPr lang="en-US" b="1" dirty="0"/>
              <a:t>server-side Web development is driven by Web MVC frameworks</a:t>
            </a:r>
            <a:r>
              <a:rPr lang="en-US" dirty="0"/>
              <a:t>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so you need to </a:t>
            </a:r>
            <a:r>
              <a:rPr lang="en-US" b="1" dirty="0"/>
              <a:t>learn at least one of them </a:t>
            </a:r>
            <a:r>
              <a:rPr lang="en-US" dirty="0"/>
              <a:t>if you want to be a back-end developer.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We shall learn MVC frameworks at </a:t>
            </a:r>
            <a:r>
              <a:rPr lang="en-US" b="1" dirty="0"/>
              <a:t>SoftUni</a:t>
            </a:r>
            <a:r>
              <a:rPr lang="en-US" dirty="0"/>
              <a:t>, at the end of our end-to-end training program for software engineers.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47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288285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illustrate how </a:t>
            </a:r>
            <a:r>
              <a:rPr lang="en-US" b="1" dirty="0"/>
              <a:t>MVC frameworks </a:t>
            </a:r>
            <a:r>
              <a:rPr lang="en-US" dirty="0"/>
              <a:t>work in action, I have prepared a </a:t>
            </a:r>
            <a:r>
              <a:rPr lang="en-US" b="1" dirty="0"/>
              <a:t>live code example</a:t>
            </a:r>
            <a:r>
              <a:rPr lang="en-US" dirty="0"/>
              <a:t> project.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This is a simple </a:t>
            </a:r>
            <a:r>
              <a:rPr lang="en-US" b="1" dirty="0"/>
              <a:t>Web</a:t>
            </a:r>
            <a:r>
              <a:rPr lang="bg-BG" b="1" dirty="0"/>
              <a:t> </a:t>
            </a:r>
            <a:r>
              <a:rPr lang="en-US" b="1" dirty="0"/>
              <a:t>app</a:t>
            </a:r>
            <a:r>
              <a:rPr lang="en-US" dirty="0"/>
              <a:t>, which holds a </a:t>
            </a:r>
            <a:r>
              <a:rPr lang="en-US" b="1" dirty="0"/>
              <a:t>registry of students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app is written in </a:t>
            </a:r>
            <a:r>
              <a:rPr lang="en-US" b="1" dirty="0"/>
              <a:t>JavaScript</a:t>
            </a:r>
            <a:r>
              <a:rPr lang="en-US" dirty="0"/>
              <a:t>, using </a:t>
            </a:r>
            <a:r>
              <a:rPr lang="en-US" b="1" dirty="0"/>
              <a:t>Node.js</a:t>
            </a:r>
            <a:r>
              <a:rPr lang="bg-BG" b="0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It uses </a:t>
            </a:r>
            <a:r>
              <a:rPr lang="en-US" b="1" dirty="0"/>
              <a:t>Express.js</a:t>
            </a:r>
            <a:r>
              <a:rPr lang="bg-BG" dirty="0"/>
              <a:t> </a:t>
            </a:r>
            <a:r>
              <a:rPr lang="en-US" dirty="0"/>
              <a:t>as a server-side MVC framework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and </a:t>
            </a:r>
            <a:r>
              <a:rPr lang="en-US" b="1" dirty="0"/>
              <a:t>Pug</a:t>
            </a:r>
            <a:r>
              <a:rPr lang="en-US" dirty="0"/>
              <a:t> as a templating engine to implement the views.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app is structured as classical </a:t>
            </a:r>
            <a:r>
              <a:rPr lang="en-US" b="1" dirty="0"/>
              <a:t>Web MVC application</a:t>
            </a:r>
            <a:r>
              <a:rPr lang="en-US" dirty="0"/>
              <a:t>, consisting of </a:t>
            </a:r>
            <a:r>
              <a:rPr lang="en-US" b="1" dirty="0"/>
              <a:t>controllers</a:t>
            </a:r>
            <a:r>
              <a:rPr lang="en-US" dirty="0"/>
              <a:t>, </a:t>
            </a:r>
            <a:r>
              <a:rPr lang="en-US" b="1" dirty="0"/>
              <a:t>views</a:t>
            </a:r>
            <a:r>
              <a:rPr lang="en-US" dirty="0"/>
              <a:t> and </a:t>
            </a:r>
            <a:r>
              <a:rPr lang="en-US" b="1" dirty="0"/>
              <a:t>models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Let's first </a:t>
            </a:r>
            <a:r>
              <a:rPr lang="en-US" b="1" dirty="0"/>
              <a:t>see it in action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open the link to repl.it and </a:t>
            </a:r>
            <a:r>
              <a:rPr lang="en-US" b="1" dirty="0"/>
              <a:t>wait for the code to load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</a:t>
            </a:r>
            <a:r>
              <a:rPr lang="en-US" b="1" dirty="0"/>
              <a:t>run the app</a:t>
            </a:r>
            <a:r>
              <a:rPr lang="en-US" dirty="0"/>
              <a:t> and we see the </a:t>
            </a:r>
            <a:r>
              <a:rPr lang="en-US" b="1" dirty="0"/>
              <a:t>home page</a:t>
            </a:r>
            <a:r>
              <a:rPr lang="en-US" dirty="0"/>
              <a:t>.</a:t>
            </a:r>
            <a:endParaRPr lang="bg-BG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open the app in a </a:t>
            </a:r>
            <a:r>
              <a:rPr lang="en-US" b="1" dirty="0"/>
              <a:t>new browser window</a:t>
            </a:r>
            <a:r>
              <a:rPr lang="en-US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This is because we want to </a:t>
            </a:r>
            <a:r>
              <a:rPr lang="en-US" b="1" dirty="0"/>
              <a:t>see the URLs</a:t>
            </a:r>
            <a:r>
              <a:rPr lang="en-US" dirty="0"/>
              <a:t> of the pages better.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The app has 3 tabs: </a:t>
            </a:r>
            <a:r>
              <a:rPr lang="en-US" b="1" dirty="0"/>
              <a:t>[Home]</a:t>
            </a:r>
            <a:r>
              <a:rPr lang="en-US" dirty="0"/>
              <a:t>, </a:t>
            </a:r>
            <a:r>
              <a:rPr lang="en-US" b="1" dirty="0"/>
              <a:t>[View Students]</a:t>
            </a:r>
            <a:r>
              <a:rPr lang="en-US" dirty="0"/>
              <a:t> and </a:t>
            </a:r>
            <a:r>
              <a:rPr lang="en-US" b="1" dirty="0"/>
              <a:t>[Add Students]</a:t>
            </a:r>
            <a:r>
              <a:rPr lang="en-US" dirty="0"/>
              <a:t>.</a:t>
            </a:r>
            <a:endParaRPr lang="bg-BG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At the </a:t>
            </a:r>
            <a:r>
              <a:rPr lang="en-US" b="1" dirty="0"/>
              <a:t>home page </a:t>
            </a:r>
            <a:r>
              <a:rPr lang="en-US" dirty="0"/>
              <a:t>we see the number of students.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The URL of the home page is the URL of the app.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At the </a:t>
            </a:r>
            <a:r>
              <a:rPr lang="en-US" b="1" dirty="0"/>
              <a:t>"view students" page </a:t>
            </a:r>
            <a:r>
              <a:rPr lang="en-US" dirty="0"/>
              <a:t>we see a list of registered users.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The URL of this page is "</a:t>
            </a:r>
            <a:r>
              <a:rPr lang="en-US" b="1" noProof="1"/>
              <a:t>/students</a:t>
            </a:r>
            <a:r>
              <a:rPr lang="en-US" dirty="0"/>
              <a:t>".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At the </a:t>
            </a:r>
            <a:r>
              <a:rPr lang="en-US" b="1" dirty="0"/>
              <a:t>"add students" page </a:t>
            </a:r>
            <a:r>
              <a:rPr lang="en-US" dirty="0"/>
              <a:t>we see Web form for registering a new student.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The URL of this page is "</a:t>
            </a:r>
            <a:r>
              <a:rPr lang="en-US" b="1" noProof="1"/>
              <a:t>/add-student</a:t>
            </a:r>
            <a:r>
              <a:rPr lang="en-US" dirty="0"/>
              <a:t>".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Let's </a:t>
            </a:r>
            <a:r>
              <a:rPr lang="en-US" b="1" dirty="0"/>
              <a:t>add a student</a:t>
            </a:r>
            <a:r>
              <a:rPr lang="en-US" dirty="0"/>
              <a:t>, for example "Peter" with email "peter@gmail.com".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After clicking the </a:t>
            </a:r>
            <a:r>
              <a:rPr lang="en-US" b="1" dirty="0"/>
              <a:t>[Add] button</a:t>
            </a:r>
            <a:r>
              <a:rPr lang="en-US" dirty="0"/>
              <a:t>, the new student is added to the registry and the browser is </a:t>
            </a:r>
            <a:r>
              <a:rPr lang="en-US" b="1" dirty="0"/>
              <a:t>redirected</a:t>
            </a:r>
            <a:r>
              <a:rPr lang="en-US" dirty="0"/>
              <a:t> to the </a:t>
            </a:r>
            <a:r>
              <a:rPr lang="en-US" b="1" dirty="0"/>
              <a:t>"view students" page</a:t>
            </a:r>
            <a:r>
              <a:rPr lang="en-US" b="0" dirty="0"/>
              <a:t>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This is all the functionality we have in this app.</a:t>
            </a:r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b="0" dirty="0"/>
              <a:t>Now, </a:t>
            </a:r>
            <a:r>
              <a:rPr lang="en-US" b="1" dirty="0"/>
              <a:t>let's look at the code</a:t>
            </a:r>
            <a:r>
              <a:rPr lang="en-US" b="0" dirty="0"/>
              <a:t>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Is it </a:t>
            </a:r>
            <a:r>
              <a:rPr lang="en-US" b="1" dirty="0"/>
              <a:t>complex</a:t>
            </a:r>
            <a:r>
              <a:rPr lang="en-US" b="0" dirty="0"/>
              <a:t>. Don't try to understand it! Just get and idea of </a:t>
            </a:r>
            <a:r>
              <a:rPr lang="en-US" b="1" dirty="0"/>
              <a:t>controllers</a:t>
            </a:r>
            <a:r>
              <a:rPr lang="en-US" b="0" dirty="0"/>
              <a:t>, </a:t>
            </a:r>
            <a:r>
              <a:rPr lang="en-US" b="1" dirty="0"/>
              <a:t>models </a:t>
            </a:r>
            <a:r>
              <a:rPr lang="en-US" b="0" dirty="0"/>
              <a:t>and </a:t>
            </a:r>
            <a:r>
              <a:rPr lang="en-US" b="1" dirty="0"/>
              <a:t>views</a:t>
            </a:r>
            <a:r>
              <a:rPr lang="en-US" b="0" dirty="0"/>
              <a:t>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We open the "</a:t>
            </a:r>
            <a:r>
              <a:rPr lang="en-US" b="1" dirty="0"/>
              <a:t>controllers</a:t>
            </a:r>
            <a:r>
              <a:rPr lang="en-US" b="0" dirty="0"/>
              <a:t>" folder and the </a:t>
            </a:r>
            <a:r>
              <a:rPr lang="en-US" b="1" dirty="0"/>
              <a:t>"students-controller.js"</a:t>
            </a:r>
            <a:r>
              <a:rPr lang="en-US" b="0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This controller defines </a:t>
            </a:r>
            <a:r>
              <a:rPr lang="en-US" b="1" dirty="0"/>
              <a:t>4 actions</a:t>
            </a:r>
            <a:r>
              <a:rPr lang="en-US" b="0" dirty="0"/>
              <a:t>, bound to the following </a:t>
            </a:r>
            <a:r>
              <a:rPr lang="en-US" b="1" dirty="0"/>
              <a:t>HTTP endpoints</a:t>
            </a:r>
            <a:r>
              <a:rPr lang="en-US" b="0" dirty="0"/>
              <a:t>:</a:t>
            </a:r>
            <a:endParaRPr lang="en-US" b="1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dirty="0"/>
              <a:t>GET /</a:t>
            </a:r>
            <a:r>
              <a:rPr lang="en-US" b="0" dirty="0"/>
              <a:t>: this action retrieves the home page.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b="0" dirty="0"/>
              <a:t>It creates a data </a:t>
            </a:r>
            <a:r>
              <a:rPr lang="en-US" b="1" dirty="0"/>
              <a:t>model</a:t>
            </a:r>
            <a:r>
              <a:rPr lang="en-US" b="0" dirty="0"/>
              <a:t> (simple JavaScript object) and puts some data in it for visualization.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b="0" dirty="0"/>
              <a:t>Then it renders the view with the name "</a:t>
            </a:r>
            <a:r>
              <a:rPr lang="en-US" b="1" dirty="0"/>
              <a:t>home</a:t>
            </a:r>
            <a:r>
              <a:rPr lang="en-US" b="0" dirty="0"/>
              <a:t>", which should visualize the data from the model.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dirty="0"/>
              <a:t>GET /students</a:t>
            </a:r>
            <a:r>
              <a:rPr lang="en-US" b="0" dirty="0"/>
              <a:t>: this action loads the student data and renders it through the view "</a:t>
            </a:r>
            <a:r>
              <a:rPr lang="en-US" b="1" dirty="0"/>
              <a:t>students</a:t>
            </a:r>
            <a:r>
              <a:rPr lang="en-US" b="0" dirty="0"/>
              <a:t>".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/>
              <a:t>GET </a:t>
            </a:r>
            <a:r>
              <a:rPr lang="en-US" b="1" noProof="1"/>
              <a:t>/add-student</a:t>
            </a:r>
            <a:r>
              <a:rPr lang="en-US" b="0" noProof="1"/>
              <a:t>: renders </a:t>
            </a:r>
            <a:r>
              <a:rPr lang="en-US" b="0" dirty="0"/>
              <a:t>the "</a:t>
            </a:r>
            <a:r>
              <a:rPr lang="en-US" b="1" dirty="0"/>
              <a:t>add student</a:t>
            </a:r>
            <a:r>
              <a:rPr lang="en-US" b="0" dirty="0"/>
              <a:t>" HTML form.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/>
              <a:t>POST </a:t>
            </a:r>
            <a:r>
              <a:rPr lang="en-US" b="1" noProof="1"/>
              <a:t>/add-student</a:t>
            </a:r>
            <a:r>
              <a:rPr lang="en-US" b="0" noProof="1"/>
              <a:t>: adds </a:t>
            </a:r>
            <a:r>
              <a:rPr lang="en-US" b="0" dirty="0"/>
              <a:t>the received from the HTTP request new student data to the students collection and </a:t>
            </a:r>
            <a:r>
              <a:rPr lang="en-US" b="1" dirty="0"/>
              <a:t>redirects to the "students" page</a:t>
            </a:r>
            <a:r>
              <a:rPr lang="en-US" b="0" dirty="0"/>
              <a:t>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Let's see how the </a:t>
            </a:r>
            <a:r>
              <a:rPr lang="en-US" b="1" dirty="0"/>
              <a:t>models </a:t>
            </a:r>
            <a:r>
              <a:rPr lang="en-US" b="0" dirty="0"/>
              <a:t>look like: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The </a:t>
            </a:r>
            <a:r>
              <a:rPr lang="en-US" b="1" dirty="0"/>
              <a:t>"students" model </a:t>
            </a:r>
            <a:r>
              <a:rPr lang="en-US" b="0" dirty="0"/>
              <a:t>is loaded from a JSON file.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The </a:t>
            </a:r>
            <a:r>
              <a:rPr lang="en-US" b="1" dirty="0"/>
              <a:t>JSON file </a:t>
            </a:r>
            <a:r>
              <a:rPr lang="en-US" b="0" dirty="0"/>
              <a:t>holds </a:t>
            </a:r>
            <a:r>
              <a:rPr lang="en-US" b="1" dirty="0"/>
              <a:t>3 students </a:t>
            </a:r>
            <a:r>
              <a:rPr lang="en-US" b="0" dirty="0"/>
              <a:t>with their name and email.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Let's look at the </a:t>
            </a:r>
            <a:r>
              <a:rPr lang="en-US" b="1" dirty="0"/>
              <a:t>views</a:t>
            </a:r>
            <a:r>
              <a:rPr lang="en-US" b="0" dirty="0"/>
              <a:t>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noProof="1"/>
              <a:t>home.pug</a:t>
            </a:r>
            <a:r>
              <a:rPr lang="en-US" b="0" noProof="1"/>
              <a:t>: </a:t>
            </a:r>
            <a:r>
              <a:rPr lang="en-US" b="0" dirty="0"/>
              <a:t>it's very simple. It just prints the </a:t>
            </a:r>
            <a:r>
              <a:rPr lang="en-US" b="1" dirty="0"/>
              <a:t>count of students</a:t>
            </a:r>
            <a:r>
              <a:rPr lang="en-US" b="0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noProof="1"/>
              <a:t>header.pug</a:t>
            </a:r>
            <a:r>
              <a:rPr lang="en-US" b="0" dirty="0"/>
              <a:t>: it holds the </a:t>
            </a:r>
            <a:r>
              <a:rPr lang="en-US" b="1" dirty="0"/>
              <a:t>top navigation</a:t>
            </a:r>
            <a:r>
              <a:rPr lang="en-US" b="0" dirty="0"/>
              <a:t>. It is included at the start of all other views.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noProof="1"/>
              <a:t>students.pug</a:t>
            </a:r>
            <a:r>
              <a:rPr lang="en-US" b="0" dirty="0"/>
              <a:t>: it iterates over the </a:t>
            </a:r>
            <a:r>
              <a:rPr lang="en-US" b="1" dirty="0"/>
              <a:t>students</a:t>
            </a:r>
            <a:r>
              <a:rPr lang="en-US" b="0" dirty="0"/>
              <a:t> and prints their </a:t>
            </a:r>
            <a:r>
              <a:rPr lang="en-US" b="1" dirty="0"/>
              <a:t>name</a:t>
            </a:r>
            <a:r>
              <a:rPr lang="en-US" b="0" dirty="0"/>
              <a:t> and </a:t>
            </a:r>
            <a:r>
              <a:rPr lang="en-US" b="1" dirty="0"/>
              <a:t>email</a:t>
            </a:r>
            <a:r>
              <a:rPr lang="en-US" b="0" dirty="0"/>
              <a:t> in a list.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noProof="1"/>
              <a:t>add-student.pug</a:t>
            </a:r>
            <a:r>
              <a:rPr lang="en-US" b="0" dirty="0"/>
              <a:t>: it displays a </a:t>
            </a:r>
            <a:r>
              <a:rPr lang="en-US" b="1" dirty="0"/>
              <a:t>form</a:t>
            </a:r>
            <a:r>
              <a:rPr lang="en-US" b="0" dirty="0"/>
              <a:t> to enter student's name and email with a submit button.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Don't try to understand the code with all its technical details.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Try to understand the MVC pattern: </a:t>
            </a:r>
            <a:r>
              <a:rPr lang="en-US" b="1" dirty="0"/>
              <a:t>the concept of structuring Web apps as controllers + views + models</a:t>
            </a:r>
            <a:r>
              <a:rPr lang="en-US" b="0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MVC is an important development concepts and Web developers should understand it.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We shall </a:t>
            </a:r>
            <a:r>
              <a:rPr lang="en-US" b="1" dirty="0"/>
              <a:t>learn MVC </a:t>
            </a:r>
            <a:r>
              <a:rPr lang="en-US" b="0" dirty="0"/>
              <a:t>with a lot of practical examples and projects in the Web development module at </a:t>
            </a:r>
            <a:r>
              <a:rPr lang="en-US" b="1" dirty="0"/>
              <a:t>SoftUni</a:t>
            </a:r>
            <a:r>
              <a:rPr lang="en-US" b="0" dirty="0"/>
              <a:t>.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en-US" dirty="0"/>
          </a:p>
          <a:p>
            <a:pPr marL="0" lv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xmlns="" id="{977D5E0A-86E5-46C7-85B6-1436FCCA6F2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46255280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Virtualization</a:t>
            </a:r>
            <a:r>
              <a:rPr lang="en-US" b="0" dirty="0"/>
              <a:t>, </a:t>
            </a:r>
            <a:r>
              <a:rPr lang="en-US" b="1" dirty="0"/>
              <a:t>cloud</a:t>
            </a:r>
            <a:r>
              <a:rPr lang="en-US" b="0" dirty="0"/>
              <a:t> environments and </a:t>
            </a:r>
            <a:r>
              <a:rPr lang="en-US" b="1" dirty="0"/>
              <a:t>containers</a:t>
            </a:r>
            <a:r>
              <a:rPr lang="en-US" b="0" dirty="0"/>
              <a:t> are important infrastructural components in modern software development.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Virtualization</a:t>
            </a:r>
            <a:r>
              <a:rPr lang="en-US" dirty="0"/>
              <a:t> in the concept and technology of running a </a:t>
            </a:r>
            <a:r>
              <a:rPr lang="en-US" b="1" dirty="0"/>
              <a:t>virtual machine</a:t>
            </a:r>
            <a:r>
              <a:rPr lang="en-US" dirty="0"/>
              <a:t> (VM) or virtual environment inside a physical hardware system.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Simply said, this is a </a:t>
            </a:r>
            <a:r>
              <a:rPr lang="en-US" b="1" dirty="0"/>
              <a:t>virtual computer</a:t>
            </a:r>
            <a:r>
              <a:rPr lang="en-US" dirty="0"/>
              <a:t>, running inside a physical computer.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 a single physical machine (called </a:t>
            </a:r>
            <a:r>
              <a:rPr lang="bg-BG" dirty="0"/>
              <a:t>"</a:t>
            </a:r>
            <a:r>
              <a:rPr lang="en-US" b="1" dirty="0"/>
              <a:t>host</a:t>
            </a:r>
            <a:r>
              <a:rPr lang="bg-BG" b="0" dirty="0"/>
              <a:t>"</a:t>
            </a:r>
            <a:r>
              <a:rPr lang="en-US" dirty="0"/>
              <a:t>), </a:t>
            </a:r>
            <a:r>
              <a:rPr lang="en-US" b="1" dirty="0"/>
              <a:t>several virtual machines </a:t>
            </a:r>
            <a:r>
              <a:rPr lang="en-US" dirty="0"/>
              <a:t>can run</a:t>
            </a:r>
            <a:r>
              <a:rPr lang="bg-BG" dirty="0"/>
              <a:t> </a:t>
            </a:r>
            <a:r>
              <a:rPr lang="en-US" dirty="0"/>
              <a:t>simultaneously.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For </a:t>
            </a:r>
            <a:r>
              <a:rPr lang="en-US" b="1" dirty="0"/>
              <a:t>example</a:t>
            </a:r>
            <a:r>
              <a:rPr lang="en-US" dirty="0"/>
              <a:t>, in a </a:t>
            </a:r>
            <a:r>
              <a:rPr lang="en-US" b="1" dirty="0"/>
              <a:t>Windows desktop host</a:t>
            </a:r>
            <a:r>
              <a:rPr lang="en-US" dirty="0"/>
              <a:t>, we can run simultaneously an </a:t>
            </a:r>
            <a:r>
              <a:rPr lang="en-US" b="1" dirty="0"/>
              <a:t>Android </a:t>
            </a:r>
            <a:r>
              <a:rPr lang="en-US" dirty="0"/>
              <a:t>virtual machine + two </a:t>
            </a:r>
            <a:r>
              <a:rPr lang="en-US" b="1" dirty="0"/>
              <a:t>Ubuntu Linux </a:t>
            </a:r>
            <a:r>
              <a:rPr lang="en-US" dirty="0"/>
              <a:t>virtual machines + a </a:t>
            </a:r>
            <a:r>
              <a:rPr lang="en-US" b="1" dirty="0"/>
              <a:t>FreeBSD</a:t>
            </a:r>
            <a:r>
              <a:rPr lang="en-US" dirty="0"/>
              <a:t> virtual machine.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Storage, memory, networking and desktops can also be virtual.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Virtual storage </a:t>
            </a:r>
            <a:r>
              <a:rPr lang="en-US" dirty="0"/>
              <a:t>means that you can use remote or virtual storage infrastructure, to appear and function exactly like a local hard drive.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dirty="0"/>
              <a:t>Example </a:t>
            </a:r>
            <a:r>
              <a:rPr lang="en-US" dirty="0"/>
              <a:t>of virtual storage is the desktop </a:t>
            </a:r>
            <a:r>
              <a:rPr lang="en-US" b="1" dirty="0"/>
              <a:t>Google Drive </a:t>
            </a:r>
            <a:r>
              <a:rPr lang="en-US" dirty="0"/>
              <a:t>client, which displays your files from the drive, as local files on your computer.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Virtual memory </a:t>
            </a:r>
            <a:r>
              <a:rPr lang="en-US" dirty="0"/>
              <a:t>is a technology, where external or remote memory resources could be used as local memory.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For example, a </a:t>
            </a:r>
            <a:r>
              <a:rPr lang="en-US" b="1" dirty="0"/>
              <a:t>USB flash memory </a:t>
            </a:r>
            <a:r>
              <a:rPr lang="en-US" dirty="0"/>
              <a:t>can be used as a </a:t>
            </a:r>
            <a:r>
              <a:rPr lang="en-US" b="1" dirty="0"/>
              <a:t>disk cache </a:t>
            </a:r>
            <a:r>
              <a:rPr lang="en-US" dirty="0"/>
              <a:t>in Microsoft Windows, 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in an effort to increase computing performance.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Virtual networking 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virtual network infrastructure to be distributed over Internet, without using a physical network equipment.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Virtual desktops 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are virtual desktop environments, running in a virtual machines, available remotely.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For example, developers may use a </a:t>
            </a:r>
            <a:r>
              <a:rPr lang="en-US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virtual Safari Web browser on macOS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for testing a Web front-end app.</a:t>
            </a:r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Virtualization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is a powerful concept and technology in software development and developers should be familiar with it.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en-US" dirty="0"/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dirty="0"/>
              <a:t>The concept of "</a:t>
            </a:r>
            <a:r>
              <a:rPr lang="en-US" b="1" dirty="0"/>
              <a:t>cloud environment</a:t>
            </a:r>
            <a:r>
              <a:rPr lang="en-US" dirty="0"/>
              <a:t>", "</a:t>
            </a:r>
            <a:r>
              <a:rPr lang="en-US" b="1" dirty="0"/>
              <a:t>cloud infrastructure</a:t>
            </a:r>
            <a:r>
              <a:rPr lang="en-US" dirty="0"/>
              <a:t>" or just "</a:t>
            </a:r>
            <a:r>
              <a:rPr lang="en-US" b="1" dirty="0"/>
              <a:t>cloud</a:t>
            </a:r>
            <a:r>
              <a:rPr lang="en-US" dirty="0"/>
              <a:t>" plays an important</a:t>
            </a:r>
            <a:r>
              <a:rPr lang="bg-BG" dirty="0"/>
              <a:t> </a:t>
            </a:r>
            <a:r>
              <a:rPr lang="en-US" dirty="0"/>
              <a:t>role in modern computing.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The </a:t>
            </a:r>
            <a:r>
              <a:rPr lang="en-US" b="1" dirty="0"/>
              <a:t>"cloud"</a:t>
            </a:r>
            <a:r>
              <a:rPr lang="en-US" dirty="0"/>
              <a:t> consists of remote computing resources, virtual machines, storage, platforms and software instances available on demand.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cloud infrastructure, platforms</a:t>
            </a:r>
            <a:r>
              <a:rPr lang="bg-BG" dirty="0"/>
              <a:t>, </a:t>
            </a:r>
            <a:r>
              <a:rPr lang="en-US" dirty="0"/>
              <a:t>services and cloud-based software is typically available </a:t>
            </a:r>
            <a:r>
              <a:rPr lang="en-US" b="1" dirty="0"/>
              <a:t>for rent for a fee</a:t>
            </a:r>
            <a:r>
              <a:rPr lang="en-US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Some vendors provide </a:t>
            </a:r>
            <a:r>
              <a:rPr lang="en-US" b="1" dirty="0"/>
              <a:t>free of charge </a:t>
            </a:r>
            <a:r>
              <a:rPr lang="en-US" dirty="0"/>
              <a:t>limited versions of their cloud environments.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The cloud environments are offered in several </a:t>
            </a:r>
            <a:r>
              <a:rPr lang="en-US" b="1" dirty="0"/>
              <a:t>service models</a:t>
            </a:r>
            <a:r>
              <a:rPr lang="en-US" dirty="0"/>
              <a:t>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dirty="0"/>
              <a:t>Infrastructure as a service</a:t>
            </a:r>
            <a:r>
              <a:rPr lang="en-US" dirty="0"/>
              <a:t>, </a:t>
            </a:r>
            <a:r>
              <a:rPr lang="en-US" b="1" dirty="0"/>
              <a:t>platform as a service </a:t>
            </a:r>
            <a:r>
              <a:rPr lang="en-US" dirty="0"/>
              <a:t>and </a:t>
            </a:r>
            <a:r>
              <a:rPr lang="en-US" b="1" dirty="0"/>
              <a:t>software as a service</a:t>
            </a:r>
            <a:r>
              <a:rPr lang="en-US" dirty="0"/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lvl="0"/>
            <a:r>
              <a:rPr lang="en-US" b="1" dirty="0"/>
              <a:t>IaaS</a:t>
            </a:r>
            <a:r>
              <a:rPr lang="en-US" dirty="0"/>
              <a:t> (infrastructure as a service) provides </a:t>
            </a:r>
            <a:r>
              <a:rPr lang="en-US" b="1" dirty="0"/>
              <a:t>virtual machines </a:t>
            </a:r>
            <a:r>
              <a:rPr lang="en-US" b="0" dirty="0"/>
              <a:t>and other computing resources </a:t>
            </a:r>
            <a:r>
              <a:rPr lang="en-US" dirty="0"/>
              <a:t>on demand, for a fee.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Examples </a:t>
            </a:r>
            <a:r>
              <a:rPr lang="en-US" b="0" dirty="0"/>
              <a:t>of the IaaS model is</a:t>
            </a:r>
            <a:r>
              <a:rPr lang="en-US" dirty="0"/>
              <a:t> when a company hires virtual servers to host their Web sites, or virtual machines do deploy their apps.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Under the IaaS model, </a:t>
            </a:r>
            <a:r>
              <a:rPr lang="en-US" b="1" dirty="0"/>
              <a:t>developers and system administrators install, manage and maintain their virtual machines</a:t>
            </a:r>
            <a:r>
              <a:rPr lang="en-US" dirty="0"/>
              <a:t>, the operating systems, configuration settings, backups, security and everything else.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IaaS services </a:t>
            </a:r>
            <a:r>
              <a:rPr lang="en-US" dirty="0"/>
              <a:t>are offered by the major cloud infrastructure providers, such as Amazon AWS, Google Cloud, Azure</a:t>
            </a:r>
            <a:r>
              <a:rPr lang="bg-BG" dirty="0"/>
              <a:t>, </a:t>
            </a:r>
            <a:r>
              <a:rPr lang="en-US" noProof="1"/>
              <a:t>DigitalOcean</a:t>
            </a:r>
            <a:r>
              <a:rPr lang="en-US" dirty="0"/>
              <a:t> and Rackspace.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b="1" dirty="0"/>
              <a:t>IaaS model </a:t>
            </a:r>
            <a:r>
              <a:rPr lang="en-US" dirty="0"/>
              <a:t>is mostly for </a:t>
            </a:r>
            <a:r>
              <a:rPr lang="en-US" b="1" dirty="0"/>
              <a:t>system administrators </a:t>
            </a:r>
            <a:r>
              <a:rPr lang="en-US" dirty="0"/>
              <a:t>and developers who want to completely control their production environments.</a:t>
            </a:r>
          </a:p>
          <a:p>
            <a:pPr lvl="0"/>
            <a:endParaRPr lang="en-US" dirty="0"/>
          </a:p>
          <a:p>
            <a:pPr lvl="0"/>
            <a:r>
              <a:rPr lang="en-US" b="1" dirty="0"/>
              <a:t>PaaS</a:t>
            </a:r>
            <a:r>
              <a:rPr lang="en-US" dirty="0"/>
              <a:t> (platform as a service) provides </a:t>
            </a:r>
            <a:r>
              <a:rPr lang="en-US" b="1" dirty="0"/>
              <a:t>managed environments for app deployments</a:t>
            </a:r>
            <a:r>
              <a:rPr lang="en-US" dirty="0"/>
              <a:t>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"</a:t>
            </a:r>
            <a:r>
              <a:rPr lang="en-US" b="1" dirty="0"/>
              <a:t>Managed</a:t>
            </a:r>
            <a:r>
              <a:rPr lang="en-US" dirty="0"/>
              <a:t>" means that someone else cares about the hardware, software and its maintenance,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and guarantees that the requested environment and services are constantly </a:t>
            </a:r>
            <a:r>
              <a:rPr lang="en-US" b="1" dirty="0"/>
              <a:t>up and running</a:t>
            </a:r>
            <a:r>
              <a:rPr lang="en-US" dirty="0"/>
              <a:t>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Developers don't care about the execution environment, only for their apps.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For </a:t>
            </a:r>
            <a:r>
              <a:rPr lang="en-US" b="1" dirty="0"/>
              <a:t>example</a:t>
            </a:r>
            <a:r>
              <a:rPr lang="en-US" dirty="0"/>
              <a:t>, you have a Python app and you want to host it in the cloud.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Instead of </a:t>
            </a:r>
            <a:r>
              <a:rPr lang="en-US" b="1" dirty="0"/>
              <a:t>renting a cloud server</a:t>
            </a:r>
            <a:r>
              <a:rPr lang="en-US" dirty="0"/>
              <a:t>, you could deploy and run the app in the Heroku PaaS cloud or in Azure PaaS.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b="1" dirty="0"/>
              <a:t>PaaS </a:t>
            </a:r>
            <a:r>
              <a:rPr lang="en-US" dirty="0"/>
              <a:t>model provides cloud environment for deploying and running apps,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where developers do not care about the operating system, software platforms, application servers, database servers and other details.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Developers just send their source code or compiled app </a:t>
            </a:r>
            <a:r>
              <a:rPr lang="en-US" dirty="0"/>
              <a:t>to the cloud, configure some settings and </a:t>
            </a:r>
            <a:r>
              <a:rPr lang="en-US" b="1" dirty="0"/>
              <a:t>the app is live and running</a:t>
            </a:r>
            <a:r>
              <a:rPr lang="en-US" dirty="0"/>
              <a:t>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PaaS platforms typically </a:t>
            </a:r>
            <a:r>
              <a:rPr lang="en-US" dirty="0"/>
              <a:t>provide a lot of </a:t>
            </a:r>
            <a:r>
              <a:rPr lang="en-US" b="1" dirty="0"/>
              <a:t>managed platform services</a:t>
            </a:r>
            <a:r>
              <a:rPr lang="en-US" dirty="0"/>
              <a:t>, such as: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databases (relational and document-based),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storage services (files, video, content-delivery networks and others),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message queue services,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logging services,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caching services,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machine learning and artificial intelligent services.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Developers use PaaS to </a:t>
            </a:r>
            <a:r>
              <a:rPr lang="en-US" b="1" dirty="0"/>
              <a:t>simplify the development</a:t>
            </a:r>
            <a:r>
              <a:rPr lang="en-US" dirty="0"/>
              <a:t>, deployment and maintenance of their apps and software systems.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The </a:t>
            </a:r>
            <a:r>
              <a:rPr lang="en-US" b="1" dirty="0"/>
              <a:t>PaaS model </a:t>
            </a:r>
            <a:r>
              <a:rPr lang="en-US" dirty="0"/>
              <a:t>is mostly for </a:t>
            </a:r>
            <a:r>
              <a:rPr lang="en-US" b="1" dirty="0"/>
              <a:t>developers </a:t>
            </a:r>
            <a:r>
              <a:rPr lang="en-US" dirty="0"/>
              <a:t>who want to focus on the software, rather than on the environment that hosts it.</a:t>
            </a:r>
          </a:p>
          <a:p>
            <a:pPr lvl="0"/>
            <a:endParaRPr lang="en-US" dirty="0"/>
          </a:p>
          <a:p>
            <a:pPr lvl="0"/>
            <a:r>
              <a:rPr lang="en-US" b="1" dirty="0"/>
              <a:t>SaaS</a:t>
            </a:r>
            <a:r>
              <a:rPr lang="en-US" dirty="0"/>
              <a:t> (software as a service) provides </a:t>
            </a:r>
            <a:r>
              <a:rPr lang="en-US" b="1" dirty="0"/>
              <a:t>managed software instances</a:t>
            </a:r>
            <a:r>
              <a:rPr lang="en-US" b="0" dirty="0"/>
              <a:t> in the cloud.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Users pay for hosted software in the cloud (or get a limited version for free) and use it over Internet.</a:t>
            </a:r>
            <a:endParaRPr lang="en-US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Examples </a:t>
            </a:r>
            <a:r>
              <a:rPr lang="en-US" dirty="0"/>
              <a:t>of SaaS service are the </a:t>
            </a:r>
            <a:r>
              <a:rPr lang="en-US" b="1" dirty="0"/>
              <a:t>Office 365</a:t>
            </a:r>
            <a:r>
              <a:rPr lang="en-US" dirty="0"/>
              <a:t> application suite, </a:t>
            </a:r>
            <a:r>
              <a:rPr lang="en-US" b="1" dirty="0"/>
              <a:t>Google Docs</a:t>
            </a:r>
            <a:r>
              <a:rPr lang="en-US" dirty="0"/>
              <a:t> and WordPress.com website hosting cloud.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The </a:t>
            </a:r>
            <a:r>
              <a:rPr lang="en-US" b="1" dirty="0"/>
              <a:t>SaaS model </a:t>
            </a:r>
            <a:r>
              <a:rPr lang="en-US" dirty="0"/>
              <a:t>is mostly for </a:t>
            </a:r>
            <a:r>
              <a:rPr lang="en-US" b="1" dirty="0"/>
              <a:t>end users</a:t>
            </a:r>
            <a:r>
              <a:rPr lang="en-US" b="0" dirty="0"/>
              <a:t>, not for developers</a:t>
            </a:r>
            <a:r>
              <a:rPr lang="en-US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lv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53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715608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Containers</a:t>
            </a:r>
            <a:r>
              <a:rPr lang="en-US" dirty="0"/>
              <a:t>, </a:t>
            </a:r>
            <a:r>
              <a:rPr lang="en-US" b="1" dirty="0"/>
              <a:t>Docker </a:t>
            </a:r>
            <a:r>
              <a:rPr lang="en-US" dirty="0"/>
              <a:t>and other </a:t>
            </a:r>
            <a:r>
              <a:rPr lang="en-US" b="1" dirty="0"/>
              <a:t>containerization platforms</a:t>
            </a:r>
            <a:r>
              <a:rPr lang="en-US" b="0" dirty="0"/>
              <a:t> (like "Linux Containers")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provide popular infrastructural </a:t>
            </a:r>
            <a:r>
              <a:rPr lang="en-US" b="1" dirty="0"/>
              <a:t>concept and technology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to deploy, run and manage software installations and software environments</a:t>
            </a:r>
            <a:r>
              <a:rPr lang="bg-BG" dirty="0"/>
              <a:t>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packaged as "</a:t>
            </a:r>
            <a:r>
              <a:rPr lang="en-US" b="1" dirty="0"/>
              <a:t>containers images</a:t>
            </a:r>
            <a:r>
              <a:rPr lang="en-US" dirty="0"/>
              <a:t>".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0" dirty="0"/>
              <a:t>A</a:t>
            </a:r>
            <a:r>
              <a:rPr lang="en-US" b="1" dirty="0"/>
              <a:t> container image</a:t>
            </a:r>
            <a:r>
              <a:rPr lang="en-US" b="0" dirty="0"/>
              <a:t> </a:t>
            </a:r>
            <a:r>
              <a:rPr lang="en-US" dirty="0"/>
              <a:t>is a standalone executable software package,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bundled together </a:t>
            </a:r>
            <a:r>
              <a:rPr lang="en-US" b="1" dirty="0"/>
              <a:t>with its dependencies</a:t>
            </a:r>
            <a:r>
              <a:rPr lang="en-US" b="0" dirty="0"/>
              <a:t> (operating system, code, runtime and others)</a:t>
            </a:r>
            <a:r>
              <a:rPr lang="en-US" dirty="0"/>
              <a:t>,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and designed to </a:t>
            </a:r>
            <a:r>
              <a:rPr lang="en-US" b="1" dirty="0"/>
              <a:t>run in a virtual execution environment</a:t>
            </a:r>
            <a:r>
              <a:rPr lang="bg-BG" dirty="0"/>
              <a:t> (</a:t>
            </a:r>
            <a:r>
              <a:rPr lang="en-US" dirty="0"/>
              <a:t>like Docker</a:t>
            </a:r>
            <a:r>
              <a:rPr lang="bg-BG" dirty="0"/>
              <a:t>)</a:t>
            </a:r>
            <a:r>
              <a:rPr lang="en-US" dirty="0"/>
              <a:t>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Container images are a </a:t>
            </a:r>
            <a:r>
              <a:rPr lang="en-US" b="1" dirty="0"/>
              <a:t>set of files and folders</a:t>
            </a:r>
            <a:r>
              <a:rPr lang="en-US" dirty="0"/>
              <a:t>, packaged as </a:t>
            </a:r>
            <a:r>
              <a:rPr lang="en-US" b="1" dirty="0"/>
              <a:t>ZIP</a:t>
            </a:r>
            <a:r>
              <a:rPr lang="en-US" dirty="0"/>
              <a:t>, </a:t>
            </a:r>
            <a:r>
              <a:rPr lang="en-US" b="1" dirty="0"/>
              <a:t>TAR</a:t>
            </a:r>
            <a:r>
              <a:rPr lang="en-US" dirty="0"/>
              <a:t> or other archive format.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0" dirty="0"/>
              <a:t>When you run a </a:t>
            </a:r>
            <a:r>
              <a:rPr lang="en-US" b="1" dirty="0"/>
              <a:t>container image</a:t>
            </a:r>
            <a:r>
              <a:rPr lang="en-US" b="0" dirty="0"/>
              <a:t>, it creates and runs a virtual app, called "</a:t>
            </a:r>
            <a:r>
              <a:rPr lang="en-US" b="1" dirty="0"/>
              <a:t>container</a:t>
            </a:r>
            <a:r>
              <a:rPr lang="en-US" b="0" dirty="0"/>
              <a:t>".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i="0" dirty="0">
                <a:solidFill>
                  <a:srgbClr val="000000"/>
                </a:solidFill>
                <a:effectLst/>
                <a:latin typeface="SF-Pro-Display"/>
              </a:rPr>
              <a:t>Thus, a </a:t>
            </a:r>
            <a:r>
              <a:rPr lang="en-US" b="1" i="0" dirty="0">
                <a:solidFill>
                  <a:srgbClr val="000000"/>
                </a:solidFill>
                <a:effectLst/>
                <a:latin typeface="SF-Pro-Display"/>
              </a:rPr>
              <a:t>container </a:t>
            </a:r>
            <a:r>
              <a:rPr lang="en-US" b="0" i="0" dirty="0">
                <a:solidFill>
                  <a:srgbClr val="000000"/>
                </a:solidFill>
                <a:effectLst/>
                <a:latin typeface="SF-Pro-Display"/>
              </a:rPr>
              <a:t>is, ultimately, just a </a:t>
            </a:r>
            <a:r>
              <a:rPr lang="en-US" b="1" i="0" dirty="0">
                <a:solidFill>
                  <a:srgbClr val="000000"/>
                </a:solidFill>
                <a:effectLst/>
                <a:latin typeface="SF-Pro-Display"/>
              </a:rPr>
              <a:t>running container image</a:t>
            </a:r>
            <a:r>
              <a:rPr lang="en-US" b="0" i="0" dirty="0">
                <a:solidFill>
                  <a:srgbClr val="000000"/>
                </a:solidFill>
                <a:effectLst/>
                <a:latin typeface="SF-Pro-Display"/>
              </a:rPr>
              <a:t> in the host environment.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1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Containers </a:t>
            </a:r>
            <a:r>
              <a:rPr lang="en-US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bundle their own software, code, libraries and configuration files.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Containers are </a:t>
            </a:r>
            <a:r>
              <a:rPr lang="en-US" b="1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isolated from one another</a:t>
            </a:r>
            <a:r>
              <a:rPr lang="en-US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,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but can communicate with each other through well-defined channels.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The </a:t>
            </a:r>
            <a:r>
              <a:rPr lang="en-US" b="1" dirty="0"/>
              <a:t>container host </a:t>
            </a:r>
            <a:r>
              <a:rPr lang="en-US" dirty="0"/>
              <a:t>could start, stop, pause and resume the containers.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A </a:t>
            </a:r>
            <a:r>
              <a:rPr lang="en-US" b="1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container</a:t>
            </a:r>
            <a:r>
              <a:rPr lang="en-US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 typically holds an app, together with its runtime environment: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the </a:t>
            </a:r>
            <a:r>
              <a:rPr lang="en-US" b="1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operating system </a:t>
            </a:r>
            <a:r>
              <a:rPr lang="en-US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(such as Ubuntu Linux) +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the </a:t>
            </a:r>
            <a:r>
              <a:rPr lang="en-US" b="1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app runtime</a:t>
            </a:r>
            <a:r>
              <a:rPr lang="en-US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 (such as Node.js or Apache + PHP) +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the </a:t>
            </a:r>
            <a:r>
              <a:rPr lang="en-US" b="1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app code</a:t>
            </a:r>
            <a:r>
              <a:rPr lang="en-US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, or its compiled binaries (such as the WordPress source code in PHP) +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the </a:t>
            </a:r>
            <a:r>
              <a:rPr lang="en-US" b="1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app dependencies </a:t>
            </a:r>
            <a:r>
              <a:rPr lang="en-US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(such as libraries, frameworks and configuration settings, like curl</a:t>
            </a:r>
            <a:r>
              <a:rPr lang="bg-BG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,</a:t>
            </a:r>
            <a:r>
              <a:rPr lang="en-US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openssl</a:t>
            </a:r>
            <a:r>
              <a:rPr lang="en-US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 and </a:t>
            </a:r>
            <a:r>
              <a:rPr lang="en-US" b="0" i="0" dirty="0" err="1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zlib</a:t>
            </a:r>
            <a:r>
              <a:rPr lang="en-US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).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0" dirty="0"/>
              <a:t>For </a:t>
            </a:r>
            <a:r>
              <a:rPr lang="en-US" b="1" dirty="0"/>
              <a:t>example</a:t>
            </a:r>
            <a:r>
              <a:rPr lang="en-US" b="0" dirty="0"/>
              <a:t>, a </a:t>
            </a:r>
            <a:r>
              <a:rPr lang="en-US" b="1" dirty="0"/>
              <a:t>WordPress instance can run in a container</a:t>
            </a:r>
            <a:r>
              <a:rPr lang="en-US" dirty="0"/>
              <a:t>,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which runs Linux + Apache web server + PHP + some libraries,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and holds the WordPress code + some configuration files.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All these components are </a:t>
            </a:r>
            <a:r>
              <a:rPr lang="en-US" b="1" dirty="0"/>
              <a:t>bundled together </a:t>
            </a:r>
            <a:r>
              <a:rPr lang="en-US" dirty="0"/>
              <a:t>and run as a single application in an isolated environment.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The </a:t>
            </a:r>
            <a:r>
              <a:rPr lang="en-US" b="1" dirty="0"/>
              <a:t>benefits</a:t>
            </a:r>
            <a:r>
              <a:rPr lang="en-US" dirty="0"/>
              <a:t> of the containerization technology are: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simplified installation, configuration and deployment.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Containers allow </a:t>
            </a:r>
            <a:r>
              <a:rPr lang="en-US" b="1" dirty="0"/>
              <a:t>automated configuration and management </a:t>
            </a:r>
            <a:r>
              <a:rPr lang="en-US" dirty="0"/>
              <a:t>of virtual software environments,</a:t>
            </a:r>
            <a:endParaRPr lang="bg-BG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using tools like </a:t>
            </a:r>
            <a:r>
              <a:rPr lang="en-US" b="1" dirty="0"/>
              <a:t>Kubernetes</a:t>
            </a:r>
            <a:r>
              <a:rPr lang="en-US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Containerization is often associated with </a:t>
            </a:r>
            <a:r>
              <a:rPr lang="en-US" b="1" dirty="0"/>
              <a:t>DevOps</a:t>
            </a:r>
            <a:r>
              <a:rPr lang="en-US" dirty="0"/>
              <a:t>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/>
              <a:t>DevOps </a:t>
            </a:r>
            <a:r>
              <a:rPr lang="en-US" dirty="0"/>
              <a:t>combines </a:t>
            </a:r>
            <a:r>
              <a:rPr lang="en-US" b="1" dirty="0"/>
              <a:t>agile principles and technologies </a:t>
            </a:r>
            <a:r>
              <a:rPr lang="en-US" dirty="0"/>
              <a:t>to implement </a:t>
            </a:r>
            <a:r>
              <a:rPr lang="en-US" b="1" dirty="0"/>
              <a:t>continuous delivery</a:t>
            </a:r>
            <a:r>
              <a:rPr lang="en-US" dirty="0"/>
              <a:t>, build automation, continuous integration, automated deployment, automated testing, automated releasing and automated monitoring of the software systems in the software development process.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/>
              <a:t>DevOps engineers </a:t>
            </a:r>
            <a:r>
              <a:rPr lang="en-US" dirty="0"/>
              <a:t>often use </a:t>
            </a:r>
            <a:r>
              <a:rPr lang="en-US" b="1" dirty="0"/>
              <a:t>containers</a:t>
            </a:r>
            <a:r>
              <a:rPr lang="en-US" dirty="0"/>
              <a:t> to implement </a:t>
            </a:r>
            <a:r>
              <a:rPr lang="en-US" b="1" dirty="0"/>
              <a:t>automated provisioning</a:t>
            </a:r>
            <a:r>
              <a:rPr lang="en-US" dirty="0"/>
              <a:t> of development, testing and production environments.</a:t>
            </a:r>
            <a:endParaRPr lang="bg-BG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bg-BG" dirty="0"/>
          </a:p>
          <a:p>
            <a:pPr>
              <a:spcBef>
                <a:spcPts val="1200"/>
              </a:spcBef>
            </a:pPr>
            <a:r>
              <a:rPr lang="en-US" b="1" dirty="0"/>
              <a:t>Docker </a:t>
            </a:r>
            <a:r>
              <a:rPr lang="en-US" dirty="0"/>
              <a:t>is the most popular containerization platform.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/>
              <a:t>It runs as a service on Linux, Windows, and many could environments.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Once you run Docker, you can </a:t>
            </a:r>
            <a:r>
              <a:rPr lang="en-US" b="1" dirty="0"/>
              <a:t>create container images</a:t>
            </a:r>
            <a:r>
              <a:rPr lang="en-US" dirty="0"/>
              <a:t>, using "</a:t>
            </a:r>
            <a:r>
              <a:rPr lang="en-US" b="1" i="0" noProof="1">
                <a:solidFill>
                  <a:srgbClr val="33444C"/>
                </a:solidFill>
                <a:effectLst/>
                <a:latin typeface="Geomanist Book"/>
              </a:rPr>
              <a:t>Dockerfile</a:t>
            </a:r>
            <a:r>
              <a:rPr lang="en-US" b="0" i="0" dirty="0">
                <a:solidFill>
                  <a:srgbClr val="33444C"/>
                </a:solidFill>
                <a:effectLst/>
                <a:latin typeface="Geomanist Book"/>
              </a:rPr>
              <a:t>" scripts.</a:t>
            </a:r>
          </a:p>
          <a:p>
            <a:pPr lvl="0"/>
            <a:endParaRPr lang="bg-BG" dirty="0"/>
          </a:p>
          <a:p>
            <a:pPr lvl="0"/>
            <a:r>
              <a:rPr lang="en-US" dirty="0"/>
              <a:t>Docker </a:t>
            </a:r>
            <a:r>
              <a:rPr lang="en-US" b="1" dirty="0"/>
              <a:t>runs containers </a:t>
            </a:r>
            <a:r>
              <a:rPr lang="en-US" dirty="0"/>
              <a:t>from </a:t>
            </a:r>
            <a:r>
              <a:rPr lang="en-US" b="1" dirty="0"/>
              <a:t>local images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or from images, </a:t>
            </a:r>
            <a:r>
              <a:rPr lang="en-US" b="1" dirty="0"/>
              <a:t>downloaded from the Docker Hub </a:t>
            </a:r>
            <a:r>
              <a:rPr lang="en-US" dirty="0"/>
              <a:t>online repository,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or from images, created by "</a:t>
            </a:r>
            <a:r>
              <a:rPr lang="en-US" b="1" i="0" noProof="1">
                <a:solidFill>
                  <a:srgbClr val="33444C"/>
                </a:solidFill>
                <a:effectLst/>
                <a:latin typeface="Geomanist Book"/>
              </a:rPr>
              <a:t>Dockerfile</a:t>
            </a:r>
            <a:r>
              <a:rPr lang="en-US" b="0" i="0" dirty="0">
                <a:solidFill>
                  <a:srgbClr val="33444C"/>
                </a:solidFill>
                <a:effectLst/>
                <a:latin typeface="Geomanist Book"/>
              </a:rPr>
              <a:t>" scripts.</a:t>
            </a:r>
            <a:endParaRPr lang="en-US" dirty="0"/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b="1" dirty="0"/>
              <a:t>Docker containers</a:t>
            </a:r>
            <a:r>
              <a:rPr lang="en-US" dirty="0"/>
              <a:t> are virtual app instances, which can be started, stopped or put at pause.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Developers can </a:t>
            </a:r>
            <a:r>
              <a:rPr lang="en-US" b="1" dirty="0"/>
              <a:t>connect to existing Docker containers</a:t>
            </a:r>
            <a:r>
              <a:rPr lang="en-US" dirty="0"/>
              <a:t> and manage them from the console.</a:t>
            </a:r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dirty="0"/>
              <a:t>Docker containers </a:t>
            </a:r>
            <a:r>
              <a:rPr lang="en-US" b="1" dirty="0"/>
              <a:t>can expose network ports </a:t>
            </a:r>
            <a:r>
              <a:rPr lang="en-US" dirty="0"/>
              <a:t>(like the </a:t>
            </a:r>
            <a:r>
              <a:rPr lang="en-US" b="1" dirty="0"/>
              <a:t>HTTP port 80</a:t>
            </a:r>
            <a:r>
              <a:rPr lang="en-US" dirty="0"/>
              <a:t>) to the host environment.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Thus, containers can serve Internet traffic from their host machine.</a:t>
            </a:r>
          </a:p>
          <a:p>
            <a:pPr lvl="0"/>
            <a:endParaRPr lang="en-US" dirty="0"/>
          </a:p>
          <a:p>
            <a:pPr lvl="0"/>
            <a:r>
              <a:rPr lang="en-US" b="1" dirty="0"/>
              <a:t>Docker is open-source</a:t>
            </a:r>
            <a:r>
              <a:rPr lang="en-US" b="0" dirty="0"/>
              <a:t> software.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It r</a:t>
            </a:r>
            <a:r>
              <a:rPr lang="en-US" dirty="0"/>
              <a:t>uns on Linux, Windows and Mac.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Docker images can run in many </a:t>
            </a:r>
            <a:r>
              <a:rPr lang="en-US" b="1" dirty="0"/>
              <a:t>cloud environments</a:t>
            </a:r>
            <a:r>
              <a:rPr lang="en-US" dirty="0"/>
              <a:t>, such as 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</a:t>
            </a:r>
            <a:r>
              <a:rPr lang="en-US" b="0" i="0" dirty="0">
                <a:solidFill>
                  <a:srgbClr val="FFFFFF"/>
                </a:solidFill>
                <a:effectLst/>
                <a:latin typeface="AmazonEmberBold"/>
              </a:rPr>
              <a:t>Amazon Elastic Container Service" and Docker for Azure.</a:t>
            </a:r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1" i="0" dirty="0">
                <a:solidFill>
                  <a:srgbClr val="33444C"/>
                </a:solidFill>
                <a:effectLst/>
                <a:latin typeface="Open Sans"/>
              </a:rPr>
              <a:t>Docker Compose </a:t>
            </a:r>
            <a:r>
              <a:rPr lang="en-US" b="0" i="0" dirty="0">
                <a:solidFill>
                  <a:srgbClr val="33444C"/>
                </a:solidFill>
                <a:effectLst/>
                <a:latin typeface="Open Sans"/>
              </a:rPr>
              <a:t>is another container-based technology for defining and running </a:t>
            </a:r>
            <a:r>
              <a:rPr lang="en-US" b="1" i="0" dirty="0">
                <a:solidFill>
                  <a:srgbClr val="33444C"/>
                </a:solidFill>
                <a:effectLst/>
                <a:latin typeface="Open Sans"/>
              </a:rPr>
              <a:t>multi-container Docker applications</a:t>
            </a:r>
            <a:r>
              <a:rPr lang="en-US" b="0" i="0" dirty="0">
                <a:solidFill>
                  <a:srgbClr val="33444C"/>
                </a:solidFill>
                <a:effectLst/>
                <a:latin typeface="Open Sans"/>
              </a:rPr>
              <a:t>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i="0" dirty="0">
                <a:solidFill>
                  <a:srgbClr val="33444C"/>
                </a:solidFill>
                <a:effectLst/>
                <a:latin typeface="Open Sans"/>
              </a:rPr>
              <a:t>For </a:t>
            </a:r>
            <a:r>
              <a:rPr lang="en-US" b="1" i="0" dirty="0">
                <a:solidFill>
                  <a:srgbClr val="33444C"/>
                </a:solidFill>
                <a:effectLst/>
                <a:latin typeface="Open Sans"/>
              </a:rPr>
              <a:t>example</a:t>
            </a:r>
            <a:r>
              <a:rPr lang="en-US" b="0" i="0" dirty="0">
                <a:solidFill>
                  <a:srgbClr val="33444C"/>
                </a:solidFill>
                <a:effectLst/>
                <a:latin typeface="Open Sans"/>
              </a:rPr>
              <a:t>, using Docker Compose developers can run </a:t>
            </a:r>
            <a:r>
              <a:rPr lang="en-US" b="1" i="0" dirty="0">
                <a:solidFill>
                  <a:srgbClr val="33444C"/>
                </a:solidFill>
                <a:effectLst/>
                <a:latin typeface="Open Sans"/>
              </a:rPr>
              <a:t>WordPress</a:t>
            </a:r>
            <a:r>
              <a:rPr lang="en-US" b="0" i="0" dirty="0">
                <a:solidFill>
                  <a:srgbClr val="33444C"/>
                </a:solidFill>
                <a:effectLst/>
                <a:latin typeface="Open Sans"/>
              </a:rPr>
              <a:t> + </a:t>
            </a:r>
            <a:r>
              <a:rPr lang="en-US" b="1" i="0" dirty="0">
                <a:solidFill>
                  <a:srgbClr val="33444C"/>
                </a:solidFill>
                <a:effectLst/>
                <a:latin typeface="Open Sans"/>
              </a:rPr>
              <a:t>MySQL</a:t>
            </a:r>
            <a:r>
              <a:rPr lang="en-US" b="0" i="0" dirty="0">
                <a:solidFill>
                  <a:srgbClr val="33444C"/>
                </a:solidFill>
                <a:effectLst/>
                <a:latin typeface="Open Sans"/>
              </a:rPr>
              <a:t>,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i="0" dirty="0">
                <a:solidFill>
                  <a:srgbClr val="33444C"/>
                </a:solidFill>
                <a:effectLst/>
                <a:latin typeface="Open Sans"/>
              </a:rPr>
              <a:t>in two </a:t>
            </a:r>
            <a:r>
              <a:rPr lang="en-US" b="1" i="0" dirty="0">
                <a:solidFill>
                  <a:srgbClr val="33444C"/>
                </a:solidFill>
                <a:effectLst/>
                <a:latin typeface="Open Sans"/>
              </a:rPr>
              <a:t>separate containers</a:t>
            </a:r>
            <a:r>
              <a:rPr lang="en-US" b="0" i="0" dirty="0">
                <a:solidFill>
                  <a:srgbClr val="33444C"/>
                </a:solidFill>
                <a:effectLst/>
                <a:latin typeface="Open Sans"/>
              </a:rPr>
              <a:t>, with an integration between them,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i="0" dirty="0">
                <a:solidFill>
                  <a:srgbClr val="33444C"/>
                </a:solidFill>
                <a:effectLst/>
                <a:latin typeface="Open Sans"/>
              </a:rPr>
              <a:t>so that the WordPress instance store its data in the MySQL database.</a:t>
            </a: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54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726000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Let's </a:t>
            </a:r>
            <a:r>
              <a:rPr lang="en-US" b="1" dirty="0"/>
              <a:t>play a bit with Docker</a:t>
            </a:r>
            <a:r>
              <a:rPr lang="en-US" dirty="0"/>
              <a:t>, to demonstrate its power.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You can install </a:t>
            </a:r>
            <a:r>
              <a:rPr lang="en-US" b="1" dirty="0"/>
              <a:t>Docker</a:t>
            </a:r>
            <a:r>
              <a:rPr lang="en-US" dirty="0"/>
              <a:t> on your local computer and run some Docker image.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Alternatively, you can use the </a:t>
            </a:r>
            <a:r>
              <a:rPr lang="en-US" b="1" dirty="0"/>
              <a:t>Docker online playground</a:t>
            </a:r>
            <a:r>
              <a:rPr lang="en-US" dirty="0"/>
              <a:t> from </a:t>
            </a:r>
            <a:r>
              <a:rPr lang="en-US" dirty="0">
                <a:hlinkClick r:id="rId3"/>
              </a:rPr>
              <a:t>https://labs.play-with-docker.com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It requires a free </a:t>
            </a:r>
            <a:r>
              <a:rPr lang="en-US" b="1" dirty="0"/>
              <a:t>Docker Hub registration</a:t>
            </a:r>
            <a:r>
              <a:rPr lang="en-US" dirty="0"/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Let's open the </a:t>
            </a:r>
            <a:r>
              <a:rPr lang="en-US" b="1" dirty="0"/>
              <a:t>Docker playground </a:t>
            </a:r>
            <a:r>
              <a:rPr lang="en-US" b="0" dirty="0"/>
              <a:t>from the above link.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Now create a new </a:t>
            </a:r>
            <a:r>
              <a:rPr lang="en-US" b="1" dirty="0"/>
              <a:t>Docker instance</a:t>
            </a:r>
            <a:r>
              <a:rPr lang="en-US" b="0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We shall see the Docker console.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We can type commands here.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For example, we can type "</a:t>
            </a:r>
            <a:r>
              <a:rPr lang="en-US" b="1" dirty="0"/>
              <a:t>docker -v</a:t>
            </a:r>
            <a:r>
              <a:rPr lang="en-US" b="0" dirty="0"/>
              <a:t>". It shows the Docker version.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Now, let's </a:t>
            </a:r>
            <a:r>
              <a:rPr lang="en-US" b="1" dirty="0"/>
              <a:t>run a container</a:t>
            </a:r>
            <a:r>
              <a:rPr lang="en-US" b="0" dirty="0"/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The following command </a:t>
            </a:r>
            <a:r>
              <a:rPr lang="en-US" b="1" dirty="0"/>
              <a:t>downloads a Docker image</a:t>
            </a:r>
            <a:r>
              <a:rPr lang="en-US" dirty="0"/>
              <a:t> and </a:t>
            </a:r>
            <a:r>
              <a:rPr lang="en-US" b="1" dirty="0"/>
              <a:t>runs it </a:t>
            </a:r>
            <a:r>
              <a:rPr lang="en-US" dirty="0"/>
              <a:t>in a new container: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1" noProof="1"/>
              <a:t>docker run -d -p:8080:80 dockersamples/static-site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We </a:t>
            </a:r>
            <a:r>
              <a:rPr lang="en-US" b="1" dirty="0"/>
              <a:t>run the above command </a:t>
            </a:r>
            <a:r>
              <a:rPr lang="en-US" dirty="0"/>
              <a:t>and we wait for its execution.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It </a:t>
            </a:r>
            <a:r>
              <a:rPr lang="en-US" b="1" dirty="0"/>
              <a:t>takes some time </a:t>
            </a:r>
            <a:r>
              <a:rPr lang="en-US" dirty="0"/>
              <a:t>to download the image and their dependencies.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noProof="1"/>
              <a:t>The image name is "</a:t>
            </a:r>
            <a:r>
              <a:rPr lang="en-US" sz="1200" b="1" noProof="1"/>
              <a:t>dockersamples/static-site</a:t>
            </a:r>
            <a:r>
              <a:rPr lang="en-US" sz="1200" b="0" noProof="1"/>
              <a:t>".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noProof="1"/>
              <a:t>This image will be </a:t>
            </a:r>
            <a:r>
              <a:rPr lang="en-US" sz="1200" b="1" noProof="1"/>
              <a:t>downloaded from Internet</a:t>
            </a:r>
            <a:r>
              <a:rPr lang="en-US" sz="1200" b="0" noProof="1"/>
              <a:t>, from the </a:t>
            </a:r>
            <a:r>
              <a:rPr lang="en-US" sz="1200" b="1" noProof="1"/>
              <a:t>Docker Hub </a:t>
            </a:r>
            <a:r>
              <a:rPr lang="en-US" sz="1200" b="0" noProof="1"/>
              <a:t>image repository.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noProof="1"/>
              <a:t>The above command also </a:t>
            </a:r>
            <a:r>
              <a:rPr lang="en-US" sz="1200" b="1" noProof="1"/>
              <a:t>maps the port 80 from the container to port 8080 at the host</a:t>
            </a:r>
            <a:r>
              <a:rPr lang="en-US" sz="1200" b="0" noProof="1"/>
              <a:t>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noProof="1"/>
              <a:t>This way the Web server, running in the container, will be visible from the host machine and from Internet.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noProof="1"/>
              <a:t>The "</a:t>
            </a:r>
            <a:r>
              <a:rPr lang="en-US" sz="1200" b="1" noProof="1"/>
              <a:t>hypen d</a:t>
            </a:r>
            <a:r>
              <a:rPr lang="en-US" sz="1200" b="0" noProof="1"/>
              <a:t>" option runs the container in background, instead of launching its console.</a:t>
            </a:r>
          </a:p>
          <a:p>
            <a:r>
              <a:rPr lang="en-US" dirty="0"/>
              <a:t/>
            </a:r>
            <a:br>
              <a:rPr lang="en-US" dirty="0"/>
            </a:br>
            <a:r>
              <a:rPr lang="en-US" dirty="0"/>
              <a:t>Now the container is up and </a:t>
            </a:r>
            <a:r>
              <a:rPr lang="en-US" b="1" dirty="0"/>
              <a:t>running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On the local machine we can </a:t>
            </a:r>
            <a:r>
              <a:rPr lang="en-US" b="1" dirty="0"/>
              <a:t>o</a:t>
            </a:r>
            <a:r>
              <a:rPr lang="en-US" sz="3400" b="1" dirty="0"/>
              <a:t>pen the exposed URL</a:t>
            </a:r>
            <a:r>
              <a:rPr lang="en-US" sz="3400" dirty="0"/>
              <a:t>: </a:t>
            </a:r>
            <a:r>
              <a:rPr lang="en-US" sz="3400" noProof="1">
                <a:hlinkClick r:id="rId4"/>
              </a:rPr>
              <a:t>http://localhost:8080</a:t>
            </a:r>
            <a:r>
              <a:rPr lang="en-US" sz="3400" noProof="1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3400" noProof="1"/>
              <a:t>In the </a:t>
            </a:r>
            <a:r>
              <a:rPr lang="en-US" sz="3400" b="1" noProof="1"/>
              <a:t>Docker Playground </a:t>
            </a:r>
            <a:r>
              <a:rPr lang="en-US" sz="3400" noProof="1"/>
              <a:t>the port 8080 from the Docker host is mapped to an automatically created URL.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3400" noProof="1"/>
              <a:t>We can open the [8080] link and we shall </a:t>
            </a:r>
            <a:r>
              <a:rPr lang="en-US" sz="3400" b="1" noProof="1"/>
              <a:t>access the app </a:t>
            </a:r>
            <a:r>
              <a:rPr lang="en-US" sz="3400" noProof="1"/>
              <a:t>from our container.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3400" noProof="1"/>
              <a:t>This Web page is </a:t>
            </a:r>
            <a:r>
              <a:rPr lang="en-US" sz="3400" b="1" noProof="1"/>
              <a:t>served by the Web server</a:t>
            </a:r>
            <a:r>
              <a:rPr lang="en-US" sz="3400" noProof="1"/>
              <a:t>, running inside the Docker container.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3400" noProof="1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3400" noProof="1"/>
              <a:t>We can </a:t>
            </a:r>
            <a:r>
              <a:rPr lang="en-US" sz="3400" b="1" noProof="1"/>
              <a:t>view the currently running Docker containers</a:t>
            </a:r>
            <a:r>
              <a:rPr lang="en-US" sz="3400" b="0" noProof="1"/>
              <a:t> by the following command: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1" noProof="1"/>
              <a:t>docker ps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noProof="1"/>
              <a:t>It lists all containers, along with some details about them.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200" dirty="0"/>
              <a:t>Now let's </a:t>
            </a:r>
            <a:r>
              <a:rPr lang="en-US" sz="1200" b="1" dirty="0"/>
              <a:t>run a second container </a:t>
            </a:r>
            <a:r>
              <a:rPr lang="en-US" sz="1200" dirty="0"/>
              <a:t>in parallel. We shall use a similar command: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1" noProof="1"/>
              <a:t>docker run -d -p:8081:80 dockersamples/static-site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noProof="1"/>
              <a:t>We run the same container, but we expose its port 80 to different port on the host machine.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200" b="0" noProof="1"/>
              <a:t>We now have </a:t>
            </a:r>
            <a:r>
              <a:rPr lang="en-US" sz="1200" b="1" noProof="1"/>
              <a:t>two containers running simultaneously </a:t>
            </a:r>
            <a:r>
              <a:rPr lang="en-US" sz="1200" b="0" noProof="1"/>
              <a:t>on the host machine.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noProof="1"/>
              <a:t>Now we can open the apps from these two contaners from their exposed ports.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200" b="0" noProof="1"/>
              <a:t>Let's now login into the first container:</a:t>
            </a:r>
            <a:endParaRPr lang="en-US" sz="1200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1" noProof="1"/>
              <a:t>docker exec -it </a:t>
            </a:r>
            <a:r>
              <a:rPr lang="en-US" b="1" i="1" dirty="0"/>
              <a:t>{process id or name}</a:t>
            </a:r>
            <a:r>
              <a:rPr lang="bg-BG" b="1" i="1" dirty="0"/>
              <a:t> </a:t>
            </a:r>
            <a:r>
              <a:rPr lang="en-US" b="1" i="0" dirty="0"/>
              <a:t>bash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i="0" dirty="0"/>
              <a:t>This command executes in the specified container the "</a:t>
            </a:r>
            <a:r>
              <a:rPr lang="en-US" b="1" i="0" dirty="0"/>
              <a:t>bash</a:t>
            </a:r>
            <a:r>
              <a:rPr lang="en-US" b="0" i="0" dirty="0"/>
              <a:t>" shell in interactive (command line) mode.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i="0" dirty="0"/>
              <a:t>The login is successful, and we can </a:t>
            </a:r>
            <a:r>
              <a:rPr lang="en-US" b="1" i="0" dirty="0"/>
              <a:t>type commands</a:t>
            </a:r>
            <a:r>
              <a:rPr lang="en-US" b="0" i="0" dirty="0"/>
              <a:t> inside the container: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i="0" dirty="0"/>
              <a:t>Let's list the local files in the container: </a:t>
            </a:r>
            <a:r>
              <a:rPr lang="en-US" b="1" i="0" dirty="0"/>
              <a:t>ls -al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i="0" dirty="0"/>
              <a:t>View the content of the main Web page, served by the </a:t>
            </a:r>
            <a:r>
              <a:rPr lang="en-US" b="0" i="0" dirty="0" err="1"/>
              <a:t>nginx</a:t>
            </a:r>
            <a:r>
              <a:rPr lang="en-US" b="0" i="0" dirty="0"/>
              <a:t> Web server: </a:t>
            </a:r>
            <a:r>
              <a:rPr lang="en-US" b="1" i="0" dirty="0"/>
              <a:t>cat index.html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i="0" dirty="0"/>
              <a:t>Exit from the container's interactive shell: </a:t>
            </a:r>
            <a:r>
              <a:rPr lang="en-US" b="1" i="0" dirty="0"/>
              <a:t>exit</a:t>
            </a:r>
            <a:endParaRPr lang="en-US" sz="1200" noProof="1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200" b="0" noProof="1"/>
              <a:t>We can stop certain container by the command: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/>
              <a:t>docker kill </a:t>
            </a:r>
            <a:r>
              <a:rPr lang="en-US" b="1" i="1" dirty="0"/>
              <a:t>+ the process id or name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0" i="0" dirty="0"/>
              <a:t>We can use the </a:t>
            </a:r>
            <a:r>
              <a:rPr lang="en-US" b="1" i="0" dirty="0"/>
              <a:t>[Tab] key </a:t>
            </a:r>
            <a:r>
              <a:rPr lang="en-US" b="0" i="0" dirty="0"/>
              <a:t>to autocomplete the container name.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i="0" dirty="0"/>
              <a:t>Now the container is </a:t>
            </a:r>
            <a:r>
              <a:rPr lang="en-US" b="1" i="0" dirty="0"/>
              <a:t>terminated</a:t>
            </a:r>
            <a:r>
              <a:rPr lang="en-US" b="0" i="0" dirty="0"/>
              <a:t>, and the exposed Web sites are no longer available.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0" i="0" dirty="0"/>
              <a:t>Note that it is normal if you don't understand everything about containers and Docker.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i="0" dirty="0"/>
              <a:t>The idea of this demonstration is to </a:t>
            </a:r>
            <a:r>
              <a:rPr lang="en-US" b="1" i="0" dirty="0"/>
              <a:t>understand the concept of "containers"</a:t>
            </a:r>
            <a:r>
              <a:rPr lang="en-US" b="0" i="0" dirty="0"/>
              <a:t> as a tool to run pre-packaged apps and software environments.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i="0" dirty="0"/>
              <a:t>Containerization is an important concept </a:t>
            </a:r>
            <a:r>
              <a:rPr lang="en-US" b="0" i="0" dirty="0"/>
              <a:t>in software infrastructure and developers should be familiar with it.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b="0" i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b="0" i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55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5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915381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already made a </a:t>
            </a:r>
            <a:r>
              <a:rPr lang="en-US" b="1" dirty="0"/>
              <a:t>live coding demonstration </a:t>
            </a:r>
            <a:r>
              <a:rPr lang="en-US" dirty="0"/>
              <a:t>about containers and Docker.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You can also experiment with Docker at the </a:t>
            </a:r>
            <a:r>
              <a:rPr lang="en-US" b="1" dirty="0"/>
              <a:t>Docker Playground </a:t>
            </a:r>
            <a:r>
              <a:rPr lang="en-US" dirty="0"/>
              <a:t>from the above link.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Try yourself and have fun.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56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xmlns="" id="{977D5E0A-86E5-46C7-85B6-1436FCCA6F2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32992139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Working with </a:t>
            </a:r>
            <a:r>
              <a:rPr lang="en-US" b="1" noProof="0" dirty="0"/>
              <a:t>operating systems </a:t>
            </a:r>
            <a:r>
              <a:rPr lang="en-US" noProof="0" dirty="0"/>
              <a:t>(Linux, Windows, MacOS or others) is an important skill for software engineers.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noProof="0" dirty="0"/>
              <a:t>Developers should </a:t>
            </a:r>
            <a:r>
              <a:rPr lang="en-US" b="1" noProof="0" dirty="0"/>
              <a:t>understand the basic concepts of operating systems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noProof="0" dirty="0"/>
              <a:t>and how </a:t>
            </a:r>
            <a:r>
              <a:rPr lang="en-US" b="1" noProof="0" dirty="0"/>
              <a:t>processes</a:t>
            </a:r>
            <a:r>
              <a:rPr lang="en-US" noProof="0" dirty="0"/>
              <a:t>, </a:t>
            </a:r>
            <a:r>
              <a:rPr lang="en-US" b="1" noProof="0" dirty="0"/>
              <a:t>users</a:t>
            </a:r>
            <a:r>
              <a:rPr lang="en-US" noProof="0" dirty="0"/>
              <a:t>, </a:t>
            </a:r>
            <a:r>
              <a:rPr lang="en-US" b="1" noProof="0" dirty="0"/>
              <a:t>file system</a:t>
            </a:r>
            <a:r>
              <a:rPr lang="en-US" noProof="0" dirty="0"/>
              <a:t>, the </a:t>
            </a:r>
            <a:r>
              <a:rPr lang="en-US" b="1" noProof="0" dirty="0"/>
              <a:t>input and output </a:t>
            </a:r>
            <a:r>
              <a:rPr lang="en-US" noProof="0" dirty="0"/>
              <a:t>and the </a:t>
            </a:r>
            <a:r>
              <a:rPr lang="en-US" b="1" noProof="0" dirty="0"/>
              <a:t>console</a:t>
            </a:r>
            <a:r>
              <a:rPr lang="en-US" noProof="0" dirty="0"/>
              <a:t> work.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noProof="0" dirty="0"/>
              <a:t>Linux </a:t>
            </a:r>
            <a:r>
              <a:rPr lang="en-US" noProof="0" dirty="0"/>
              <a:t>is the most important operating system for software developers.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noProof="0" dirty="0"/>
              <a:t>Every developer should be familiar with the </a:t>
            </a:r>
            <a:r>
              <a:rPr lang="en-US" b="1" noProof="0" dirty="0"/>
              <a:t>basic Linux console commands</a:t>
            </a:r>
            <a:r>
              <a:rPr lang="en-US" noProof="0" dirty="0"/>
              <a:t>.</a:t>
            </a:r>
          </a:p>
          <a:p>
            <a:endParaRPr lang="en-US" noProof="0" dirty="0"/>
          </a:p>
          <a:p>
            <a:r>
              <a:rPr lang="en-US" noProof="0" dirty="0"/>
              <a:t>Other </a:t>
            </a:r>
            <a:r>
              <a:rPr lang="en-US" b="1" noProof="0" dirty="0"/>
              <a:t>important Linux skills </a:t>
            </a:r>
            <a:r>
              <a:rPr lang="en-US" noProof="0" dirty="0"/>
              <a:t>are: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noProof="0" dirty="0"/>
              <a:t>Installation, configuration and basic system administration of Linux environments.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noProof="0" dirty="0"/>
              <a:t>Installing and configuring software from the Linux shell.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noProof="0" dirty="0"/>
              <a:t>Process management, working with the file system, configuring users and permissions, managing services.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noProof="0" dirty="0"/>
              <a:t>Developers need all these skills</a:t>
            </a:r>
            <a:r>
              <a:rPr lang="en-US" noProof="0" dirty="0"/>
              <a:t>, when they install, manage and troubleshoot production software,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noProof="0" dirty="0"/>
              <a:t>hosted in Linux environment or in Linux-based containers.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noProof="0" dirty="0"/>
              <a:t>Soon or later you will need to configure and </a:t>
            </a:r>
            <a:r>
              <a:rPr lang="en-US" b="1" noProof="0" dirty="0"/>
              <a:t>manage the execution environment</a:t>
            </a:r>
            <a:r>
              <a:rPr lang="en-US" noProof="0" dirty="0"/>
              <a:t>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noProof="0" dirty="0"/>
              <a:t>so find a way to learn the Linux basics.</a:t>
            </a:r>
          </a:p>
          <a:p>
            <a:endParaRPr lang="en-US" noProof="0" dirty="0"/>
          </a:p>
          <a:p>
            <a:r>
              <a:rPr lang="en-US" noProof="0" dirty="0"/>
              <a:t>These are sample </a:t>
            </a:r>
            <a:r>
              <a:rPr lang="en-US" b="1" noProof="0" dirty="0"/>
              <a:t>Linux shell commands</a:t>
            </a:r>
            <a:r>
              <a:rPr lang="en-US" noProof="0" dirty="0"/>
              <a:t>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noProof="0" dirty="0"/>
              <a:t>just to illustrate what a </a:t>
            </a:r>
            <a:r>
              <a:rPr lang="en-US" b="1" noProof="0" dirty="0"/>
              <a:t>Linux console </a:t>
            </a:r>
            <a:r>
              <a:rPr lang="en-US" b="0" noProof="0" dirty="0"/>
              <a:t>is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noProof="0" dirty="0"/>
              <a:t>and what a </a:t>
            </a:r>
            <a:r>
              <a:rPr lang="en-US" b="1" noProof="0" dirty="0"/>
              <a:t>Linux command</a:t>
            </a:r>
            <a:r>
              <a:rPr lang="en-US" b="0" noProof="0" dirty="0"/>
              <a:t> is</a:t>
            </a:r>
            <a:r>
              <a:rPr lang="en-US" noProof="0" dirty="0"/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noProof="0" dirty="0"/>
              <a:t>I will first </a:t>
            </a:r>
            <a:r>
              <a:rPr lang="en-US" b="1" noProof="0" dirty="0"/>
              <a:t>start the Linux shell</a:t>
            </a:r>
            <a:r>
              <a:rPr lang="en-US" noProof="0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noProof="0" dirty="0"/>
              <a:t>I have an </a:t>
            </a:r>
            <a:r>
              <a:rPr lang="en-US" b="1" noProof="0" dirty="0"/>
              <a:t>Ubuntu Linux</a:t>
            </a:r>
            <a:r>
              <a:rPr lang="en-US" noProof="0" dirty="0"/>
              <a:t> on my laptop.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noProof="0" dirty="0"/>
              <a:t>This is </a:t>
            </a:r>
            <a:r>
              <a:rPr lang="en-US" b="1" noProof="0" dirty="0"/>
              <a:t>the Linux shell</a:t>
            </a:r>
            <a:r>
              <a:rPr lang="en-US" noProof="0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noProof="0" dirty="0"/>
              <a:t>I can write commands here.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noProof="0" dirty="0"/>
              <a:t>Like "</a:t>
            </a:r>
            <a:r>
              <a:rPr lang="en-US" b="1" noProof="1"/>
              <a:t>pwd</a:t>
            </a:r>
            <a:r>
              <a:rPr lang="en-US" noProof="0" dirty="0"/>
              <a:t>". It shows the </a:t>
            </a:r>
            <a:r>
              <a:rPr lang="en-US" b="1" noProof="0" dirty="0"/>
              <a:t>current directory</a:t>
            </a:r>
            <a:r>
              <a:rPr lang="en-US" noProof="0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noProof="0" dirty="0"/>
              <a:t>Or the "</a:t>
            </a:r>
            <a:r>
              <a:rPr lang="en-US" b="1" noProof="1"/>
              <a:t>whoami</a:t>
            </a:r>
            <a:r>
              <a:rPr lang="en-US" noProof="0" dirty="0"/>
              <a:t>" command. It shows the </a:t>
            </a:r>
            <a:r>
              <a:rPr lang="en-US" b="1" noProof="0" dirty="0"/>
              <a:t>current user</a:t>
            </a:r>
            <a:r>
              <a:rPr lang="en-US" noProof="0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noProof="0" dirty="0"/>
              <a:t>Or the "</a:t>
            </a:r>
            <a:r>
              <a:rPr lang="en-US" b="1" noProof="0" dirty="0"/>
              <a:t>echo</a:t>
            </a:r>
            <a:r>
              <a:rPr lang="en-US" noProof="0" dirty="0"/>
              <a:t>" command, which prints a message. For example: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noProof="0" dirty="0"/>
              <a:t>echo "Hello Linux shell"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noProof="0" dirty="0"/>
              <a:t>Now let's </a:t>
            </a:r>
            <a:r>
              <a:rPr lang="en-US" b="1" noProof="0" dirty="0"/>
              <a:t>create a file</a:t>
            </a:r>
            <a:r>
              <a:rPr lang="en-US" noProof="0" dirty="0"/>
              <a:t>. The command is: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200" b="1" noProof="0" dirty="0"/>
              <a:t>cat &gt; hello.txt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noProof="0" dirty="0"/>
              <a:t>This command </a:t>
            </a:r>
            <a:r>
              <a:rPr lang="en-US" sz="1200" b="1" noProof="0" dirty="0"/>
              <a:t>creates a file </a:t>
            </a:r>
            <a:r>
              <a:rPr lang="en-US" sz="1200" noProof="0" dirty="0"/>
              <a:t>named "</a:t>
            </a:r>
            <a:r>
              <a:rPr lang="en-US" sz="1200" b="1" noProof="0" dirty="0"/>
              <a:t>hello.txt</a:t>
            </a:r>
            <a:r>
              <a:rPr lang="en-US" sz="1200" noProof="0" dirty="0"/>
              <a:t>" in the current directory.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noProof="0" dirty="0"/>
              <a:t>Then you can type some text and press [Enter]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noProof="0" dirty="0"/>
              <a:t>Some text…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noProof="0" dirty="0"/>
              <a:t>And more text…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noProof="0" dirty="0"/>
              <a:t>Finally, press </a:t>
            </a:r>
            <a:r>
              <a:rPr lang="en-US" sz="1200" b="1" noProof="1"/>
              <a:t>[Ctrl+D]</a:t>
            </a:r>
            <a:r>
              <a:rPr lang="en-US" sz="1200" noProof="0" dirty="0"/>
              <a:t> to save the file and stop the "</a:t>
            </a:r>
            <a:r>
              <a:rPr lang="en-US" sz="1200" b="1" noProof="0" dirty="0"/>
              <a:t>cat</a:t>
            </a:r>
            <a:r>
              <a:rPr lang="en-US" sz="1200" noProof="0" dirty="0"/>
              <a:t>" command.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noProof="0" dirty="0"/>
              <a:t>Now we have the file "</a:t>
            </a:r>
            <a:r>
              <a:rPr lang="en-US" sz="1200" b="1" noProof="0" dirty="0"/>
              <a:t>hello.txt</a:t>
            </a:r>
            <a:r>
              <a:rPr lang="en-US" sz="1200" noProof="0" dirty="0"/>
              <a:t>".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noProof="0" dirty="0"/>
              <a:t>We can </a:t>
            </a:r>
            <a:r>
              <a:rPr lang="en-US" sz="1200" b="1" noProof="0" dirty="0"/>
              <a:t>list the files </a:t>
            </a:r>
            <a:r>
              <a:rPr lang="en-US" sz="1200" noProof="0" dirty="0"/>
              <a:t>in the current directory by the command: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1" noProof="0" dirty="0"/>
              <a:t>ls </a:t>
            </a:r>
            <a:r>
              <a:rPr lang="bg-BG" sz="1200" b="1" noProof="0" dirty="0"/>
              <a:t>-</a:t>
            </a:r>
            <a:r>
              <a:rPr lang="en-US" sz="1200" b="1" noProof="0" dirty="0"/>
              <a:t>al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noProof="0" dirty="0"/>
              <a:t>This is the file we created a moment ago.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b="0" noProof="0" dirty="0"/>
          </a:p>
          <a:p>
            <a:pPr lvl="0"/>
            <a:r>
              <a:rPr lang="en-US" noProof="0" dirty="0"/>
              <a:t>Now we want to </a:t>
            </a:r>
            <a:r>
              <a:rPr lang="en-US" b="1" noProof="0" dirty="0"/>
              <a:t>rename the file</a:t>
            </a:r>
            <a:r>
              <a:rPr lang="en-US" noProof="0" dirty="0"/>
              <a:t>. We shall use the following command: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1" noProof="1"/>
              <a:t>mv hello.txt welcome.txt</a:t>
            </a:r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noProof="0" dirty="0"/>
              <a:t>This command moves the file "</a:t>
            </a:r>
            <a:r>
              <a:rPr lang="en-US" b="1" noProof="0" dirty="0"/>
              <a:t>hello.txt</a:t>
            </a:r>
            <a:r>
              <a:rPr lang="en-US" noProof="0" dirty="0"/>
              <a:t>" into a new location, into a file named "</a:t>
            </a:r>
            <a:r>
              <a:rPr lang="en-US" b="1" noProof="0" dirty="0"/>
              <a:t>welcome.txt</a:t>
            </a:r>
            <a:r>
              <a:rPr lang="en-US" noProof="0" dirty="0"/>
              <a:t>".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noProof="0" dirty="0"/>
              <a:t>The result is that </a:t>
            </a:r>
            <a:r>
              <a:rPr lang="en-US" b="1" noProof="0" dirty="0"/>
              <a:t>the file changes its name</a:t>
            </a:r>
            <a:r>
              <a:rPr lang="en-US" noProof="0" dirty="0"/>
              <a:t>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noProof="0" dirty="0"/>
              <a:t>We can </a:t>
            </a:r>
            <a:r>
              <a:rPr lang="en-US" sz="1200" b="1" noProof="0" dirty="0"/>
              <a:t>list again the files</a:t>
            </a:r>
            <a:r>
              <a:rPr lang="en-US" sz="1200" noProof="0" dirty="0"/>
              <a:t> in the current directory: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1" noProof="0" dirty="0"/>
              <a:t>ls </a:t>
            </a:r>
            <a:r>
              <a:rPr lang="bg-BG" sz="1200" b="1" noProof="0" dirty="0"/>
              <a:t>-</a:t>
            </a:r>
            <a:r>
              <a:rPr lang="en-US" sz="1200" b="1" noProof="0" dirty="0"/>
              <a:t>al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noProof="0" dirty="0"/>
              <a:t>Now we see the new file named "</a:t>
            </a:r>
            <a:r>
              <a:rPr lang="en-US" b="1" noProof="0" dirty="0"/>
              <a:t>welcome.txt</a:t>
            </a:r>
            <a:r>
              <a:rPr lang="en-US" noProof="0" dirty="0"/>
              <a:t>".</a:t>
            </a:r>
            <a:endParaRPr lang="bg-BG" noProof="0" dirty="0"/>
          </a:p>
          <a:p>
            <a:pPr marL="0" lvl="0" indent="0">
              <a:buFont typeface="Arial" panose="020B0604020202020204" pitchFamily="34" charset="0"/>
              <a:buNone/>
            </a:pPr>
            <a:endParaRPr lang="en-US" noProof="0" dirty="0"/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noProof="0" dirty="0"/>
              <a:t>Let's view what's inside this file. We use the command: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1" noProof="1"/>
              <a:t>cat welcome.txt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noProof="1"/>
              <a:t>I can use the </a:t>
            </a:r>
            <a:r>
              <a:rPr lang="en-US" sz="1200" b="1" noProof="1"/>
              <a:t>[Tab] key to auto-complete </a:t>
            </a:r>
            <a:r>
              <a:rPr lang="en-US" sz="1200" b="0" noProof="1"/>
              <a:t>the current shell command.</a:t>
            </a:r>
            <a:endParaRPr lang="en-US" sz="1200" b="0" noProof="0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noProof="0" dirty="0"/>
              <a:t>This command will </a:t>
            </a:r>
            <a:r>
              <a:rPr lang="en-US" sz="1200" b="1" noProof="0" dirty="0"/>
              <a:t>display the content</a:t>
            </a:r>
            <a:r>
              <a:rPr lang="en-US" sz="1200" b="0" noProof="0" dirty="0"/>
              <a:t> of the file "</a:t>
            </a:r>
            <a:r>
              <a:rPr lang="en-US" sz="1200" b="1" noProof="0" dirty="0"/>
              <a:t>welcome.txt</a:t>
            </a:r>
            <a:r>
              <a:rPr lang="en-US" sz="1200" b="0" noProof="0" dirty="0"/>
              <a:t>" from the current directory.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200" b="0" noProof="1"/>
              <a:t>Please do not try to learn all the commands mentioned.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noProof="1"/>
              <a:t>Instead, try to understand </a:t>
            </a:r>
            <a:r>
              <a:rPr lang="en-US" sz="1200" b="1" noProof="1"/>
              <a:t>the concept of Linux console</a:t>
            </a:r>
            <a:r>
              <a:rPr lang="en-US" sz="1200" b="0" noProof="1"/>
              <a:t> as a command-based tool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noProof="1"/>
              <a:t>for managing the operating system, the file system, processes and other objects in the OS.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sz="1200" b="0" noProof="1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sz="1200" b="0" noProof="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57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70995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540000" lvl="0" indent="-1800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3600" dirty="0"/>
              <a:t>Some important concepts from the </a:t>
            </a:r>
            <a:r>
              <a:rPr lang="en-US" sz="3600" b="1" dirty="0"/>
              <a:t>software engineering</a:t>
            </a:r>
            <a:r>
              <a:rPr lang="en-US" sz="3600" b="0" dirty="0"/>
              <a:t>, including the following:</a:t>
            </a:r>
            <a:endParaRPr lang="en-US" sz="3600" b="1" dirty="0"/>
          </a:p>
          <a:p>
            <a:pPr marL="817200" lvl="1" indent="-18000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sz="3600" dirty="0"/>
          </a:p>
          <a:p>
            <a:pPr marL="817200" lvl="1" indent="-1800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3600" dirty="0"/>
              <a:t>Software </a:t>
            </a:r>
            <a:r>
              <a:rPr lang="en-US" sz="3600" b="1" dirty="0"/>
              <a:t>development lifecycle</a:t>
            </a:r>
            <a:r>
              <a:rPr lang="en-US" sz="3600" dirty="0"/>
              <a:t>: requirements analysis, software design, software implementation, testing, deployment and maintenance</a:t>
            </a:r>
          </a:p>
          <a:p>
            <a:pPr marL="817200" lvl="1" indent="-18000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sz="3600" dirty="0"/>
              <a:t>	</a:t>
            </a:r>
          </a:p>
          <a:p>
            <a:pPr marL="817200" lvl="1" indent="-1800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3600" dirty="0"/>
              <a:t>Software </a:t>
            </a:r>
            <a:r>
              <a:rPr lang="en-US" sz="3600" b="1" dirty="0"/>
              <a:t>quality assurance </a:t>
            </a:r>
            <a:r>
              <a:rPr lang="en-US" sz="3600" dirty="0"/>
              <a:t>(QA): bugs and bug trackers, testing (manual and automated), the quality assurance role in software development</a:t>
            </a:r>
          </a:p>
          <a:p>
            <a:pPr marL="817200" lvl="1" indent="-18000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sz="3600" dirty="0"/>
              <a:t>	</a:t>
            </a:r>
            <a:endParaRPr lang="bg-BG" sz="3600" dirty="0"/>
          </a:p>
          <a:p>
            <a:pPr marL="817200" lvl="2" indent="-1800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3600" b="1" dirty="0"/>
              <a:t>Unit testing</a:t>
            </a:r>
            <a:r>
              <a:rPr lang="en-US" sz="3600" dirty="0"/>
              <a:t>: principles, patterns and practices and unit testing frameworks</a:t>
            </a:r>
          </a:p>
          <a:p>
            <a:pPr marL="817200" lvl="2" indent="-18000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sz="3600" dirty="0"/>
          </a:p>
          <a:p>
            <a:pPr marL="817200" lvl="2" indent="-1800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3600" b="1" dirty="0"/>
              <a:t>Source control systems</a:t>
            </a:r>
            <a:r>
              <a:rPr lang="en-US" sz="3600" dirty="0"/>
              <a:t>: working with a shared source code in a team, version control systems, Git and GitHub</a:t>
            </a:r>
          </a:p>
          <a:p>
            <a:pPr marL="817200" lvl="2" indent="-18000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sz="3600" dirty="0"/>
          </a:p>
          <a:p>
            <a:pPr marL="817200" lvl="2" indent="-1800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3600" b="1" dirty="0"/>
              <a:t>Project trackers</a:t>
            </a:r>
            <a:r>
              <a:rPr lang="en-US" sz="3600" dirty="0"/>
              <a:t>, managing the work in a team, and the concepts of "</a:t>
            </a:r>
            <a:r>
              <a:rPr lang="en-US" sz="3600" b="1" dirty="0"/>
              <a:t>Kanban boards</a:t>
            </a:r>
            <a:r>
              <a:rPr lang="en-US" sz="3600" dirty="0"/>
              <a:t>"</a:t>
            </a:r>
          </a:p>
          <a:p>
            <a:pPr marL="180000" lvl="1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sz="3600" dirty="0"/>
              <a:t>All these </a:t>
            </a:r>
            <a:r>
              <a:rPr lang="en-US" sz="3600" b="1" dirty="0"/>
              <a:t>fundamental concepts and principles </a:t>
            </a:r>
            <a:r>
              <a:rPr lang="en-US" sz="3600" dirty="0"/>
              <a:t>are important </a:t>
            </a:r>
            <a:r>
              <a:rPr lang="en-US" sz="3600" b="1" dirty="0"/>
              <a:t>long-term knowledge</a:t>
            </a:r>
            <a:r>
              <a:rPr lang="en-US" sz="3600" dirty="0"/>
              <a:t>, which software engineers gain during their education and experience over the years of their careers.</a:t>
            </a:r>
          </a:p>
          <a:p>
            <a:pPr marL="540000" lvl="1" indent="-1800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3600" dirty="0"/>
              <a:t>It takes years to master all of this, but it is a </a:t>
            </a:r>
            <a:r>
              <a:rPr lang="en-US" sz="3600" b="1" dirty="0"/>
              <a:t>fundamental knowledge</a:t>
            </a:r>
            <a:r>
              <a:rPr lang="en-US" sz="3600" dirty="0"/>
              <a:t>, that is slowly changing, and modern software technologies rely heavily on it.</a:t>
            </a:r>
          </a:p>
          <a:p>
            <a:pPr marL="540000" lvl="1" indent="-1800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3600" dirty="0"/>
              <a:t>Experienced developers know that once they get a </a:t>
            </a:r>
            <a:r>
              <a:rPr lang="en-US" sz="3600" b="1" dirty="0"/>
              <a:t>thorough understanding of the main computer science and software development concepts</a:t>
            </a:r>
            <a:r>
              <a:rPr lang="en-US" sz="3600" dirty="0"/>
              <a:t>, they can </a:t>
            </a:r>
            <a:r>
              <a:rPr lang="en-US" sz="3600" b="1" dirty="0"/>
              <a:t>easily learn new technologies </a:t>
            </a:r>
            <a:r>
              <a:rPr lang="en-US" sz="3600" dirty="0"/>
              <a:t>and upgrade their technical expertise.</a:t>
            </a:r>
          </a:p>
          <a:p>
            <a:pPr marL="180000" lvl="1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sz="3600" dirty="0"/>
              <a:t>Let's look briefly at these </a:t>
            </a:r>
            <a:r>
              <a:rPr lang="en-US" sz="3600" b="1" dirty="0"/>
              <a:t>fundamental principles and concepts</a:t>
            </a:r>
            <a:r>
              <a:rPr lang="en-US" sz="3600" dirty="0"/>
              <a:t> in the following topics in this lesson.</a:t>
            </a:r>
            <a:br>
              <a:rPr lang="en-US" sz="3600" dirty="0"/>
            </a:br>
            <a:endParaRPr lang="en-US" sz="3600" dirty="0"/>
          </a:p>
          <a:p>
            <a:pPr marL="180000" lvl="1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en-US" sz="3600" dirty="0"/>
          </a:p>
          <a:p>
            <a:pPr marL="180000" lvl="1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en-US" sz="36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xmlns="" id="{77016A77-FB3A-4DED-A566-F3768DAAFAE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10890302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you want to </a:t>
            </a:r>
            <a:r>
              <a:rPr lang="en-US" b="1" dirty="0"/>
              <a:t>play with Linux commands </a:t>
            </a:r>
            <a:r>
              <a:rPr lang="en-US" dirty="0"/>
              <a:t>yourself, you can follow the above link.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As usually, it takes some time to load.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This is a </a:t>
            </a:r>
            <a:r>
              <a:rPr lang="en-US" b="1" dirty="0"/>
              <a:t>shell script</a:t>
            </a:r>
            <a:r>
              <a:rPr lang="en-US" dirty="0"/>
              <a:t>, stored in a file "</a:t>
            </a:r>
            <a:r>
              <a:rPr lang="en-US" b="1" dirty="0"/>
              <a:t>main.sh</a:t>
            </a:r>
            <a:r>
              <a:rPr lang="en-US" dirty="0"/>
              <a:t>".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script holds a sequence of Linux shell commands.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can </a:t>
            </a:r>
            <a:r>
              <a:rPr lang="en-US" b="1" dirty="0"/>
              <a:t>run the script </a:t>
            </a:r>
            <a:r>
              <a:rPr lang="en-US" dirty="0"/>
              <a:t>and see its output.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It prints some text, then writes some text in a file, then displays the content of the file, then displays some information about: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the current machine using the "</a:t>
            </a:r>
            <a:r>
              <a:rPr lang="en-US" b="1" dirty="0" err="1"/>
              <a:t>uname</a:t>
            </a:r>
            <a:r>
              <a:rPr lang="en-US" b="1" dirty="0"/>
              <a:t> -a</a:t>
            </a:r>
            <a:r>
              <a:rPr lang="en-US" dirty="0"/>
              <a:t>" command,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the current user using "</a:t>
            </a:r>
            <a:r>
              <a:rPr lang="en-US" b="1" dirty="0" err="1"/>
              <a:t>whoami</a:t>
            </a:r>
            <a:r>
              <a:rPr lang="en-US" dirty="0"/>
              <a:t>",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the active processes in the OS using "</a:t>
            </a:r>
            <a:r>
              <a:rPr lang="en-US" b="1" dirty="0" err="1"/>
              <a:t>ps</a:t>
            </a:r>
            <a:r>
              <a:rPr lang="en-US" dirty="0"/>
              <a:t>".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Please don't try to understand everything.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Instead focus on </a:t>
            </a:r>
            <a:r>
              <a:rPr lang="en-US" b="1" dirty="0"/>
              <a:t>the concept of Linux shell </a:t>
            </a:r>
            <a:r>
              <a:rPr lang="en-US" b="0" dirty="0"/>
              <a:t>and </a:t>
            </a:r>
            <a:r>
              <a:rPr lang="en-US" b="1" dirty="0"/>
              <a:t>shell scripts</a:t>
            </a:r>
            <a:r>
              <a:rPr lang="en-US" dirty="0"/>
              <a:t>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They are important in software development.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The </a:t>
            </a:r>
            <a:r>
              <a:rPr lang="en-US" b="1" dirty="0"/>
              <a:t>Linux shell </a:t>
            </a:r>
            <a:r>
              <a:rPr lang="en-US" dirty="0"/>
              <a:t>allows to control the operating system through </a:t>
            </a:r>
            <a:r>
              <a:rPr lang="en-US" b="1" dirty="0"/>
              <a:t>commands</a:t>
            </a:r>
            <a:r>
              <a:rPr lang="en-US" dirty="0"/>
              <a:t>, executed in interactive mode.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/>
              <a:t>Shell scripts </a:t>
            </a:r>
            <a:r>
              <a:rPr lang="en-US" dirty="0"/>
              <a:t>consists of sequences of shell commands (like programs in programming) and are used to automate some task.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58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xmlns="" id="{977D5E0A-86E5-46C7-85B6-1436FCCA6F2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11548176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Internet of Things (IoT)</a:t>
            </a:r>
            <a:r>
              <a:rPr lang="en-US" dirty="0"/>
              <a:t> is the concept of using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connected devices</a:t>
            </a:r>
            <a:r>
              <a:rPr lang="en-US" dirty="0"/>
              <a:t>, such as microcontrollers and mini-computers,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together with </a:t>
            </a:r>
            <a:r>
              <a:rPr lang="en-US" b="1" dirty="0"/>
              <a:t>back-end infrastructure</a:t>
            </a:r>
            <a:r>
              <a:rPr lang="en-US" b="0" dirty="0"/>
              <a:t>, such as IoT clouds</a:t>
            </a:r>
            <a:r>
              <a:rPr lang="en-US" dirty="0"/>
              <a:t>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to collect data, control processes, communicate with other devices,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 attempt to build </a:t>
            </a:r>
            <a:r>
              <a:rPr lang="en-US" b="0" i="0" dirty="0">
                <a:solidFill>
                  <a:srgbClr val="080E14"/>
                </a:solidFill>
                <a:effectLst/>
                <a:latin typeface="Proxima Nova"/>
              </a:rPr>
              <a:t>more </a:t>
            </a:r>
            <a:r>
              <a:rPr lang="en-US" b="1" i="0" dirty="0">
                <a:solidFill>
                  <a:srgbClr val="080E14"/>
                </a:solidFill>
                <a:effectLst/>
                <a:latin typeface="Proxima Nova"/>
              </a:rPr>
              <a:t>smarter </a:t>
            </a:r>
            <a:r>
              <a:rPr lang="en-US" b="0" i="0" dirty="0">
                <a:solidFill>
                  <a:srgbClr val="080E14"/>
                </a:solidFill>
                <a:effectLst/>
                <a:latin typeface="Proxima Nova"/>
              </a:rPr>
              <a:t>and more </a:t>
            </a:r>
            <a:r>
              <a:rPr lang="en-US" b="1" i="0" dirty="0">
                <a:solidFill>
                  <a:srgbClr val="080E14"/>
                </a:solidFill>
                <a:effectLst/>
                <a:latin typeface="Proxima Nova"/>
              </a:rPr>
              <a:t>responsive </a:t>
            </a:r>
            <a:r>
              <a:rPr lang="en-US" b="0" i="0" dirty="0">
                <a:solidFill>
                  <a:srgbClr val="080E14"/>
                </a:solidFill>
                <a:effectLst/>
                <a:latin typeface="Proxima Nova"/>
              </a:rPr>
              <a:t>world,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80E14"/>
                </a:solidFill>
                <a:effectLst/>
                <a:latin typeface="Proxima Nova"/>
              </a:rPr>
              <a:t>and </a:t>
            </a:r>
            <a:r>
              <a:rPr lang="en-US" b="1" i="0" dirty="0">
                <a:solidFill>
                  <a:srgbClr val="080E14"/>
                </a:solidFill>
                <a:effectLst/>
                <a:latin typeface="Proxima Nova"/>
              </a:rPr>
              <a:t>simplify our lives </a:t>
            </a:r>
            <a:r>
              <a:rPr lang="en-US" b="0" i="0" dirty="0">
                <a:solidFill>
                  <a:srgbClr val="080E14"/>
                </a:solidFill>
                <a:effectLst/>
                <a:latin typeface="Proxima Nova"/>
              </a:rPr>
              <a:t>through technologies.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0" i="0" dirty="0">
                <a:solidFill>
                  <a:srgbClr val="080E14"/>
                </a:solidFill>
                <a:effectLst/>
                <a:latin typeface="Proxima Nova"/>
              </a:rPr>
              <a:t>Let's look at the basic </a:t>
            </a:r>
            <a:r>
              <a:rPr lang="en-US" b="1" i="0" dirty="0">
                <a:solidFill>
                  <a:srgbClr val="080E14"/>
                </a:solidFill>
                <a:effectLst/>
                <a:latin typeface="Proxima Nova"/>
              </a:rPr>
              <a:t>concepts and principles behind IoT</a:t>
            </a:r>
            <a:r>
              <a:rPr lang="en-US" b="0" i="0" dirty="0">
                <a:solidFill>
                  <a:srgbClr val="080E14"/>
                </a:solidFill>
                <a:effectLst/>
                <a:latin typeface="Proxima Nova"/>
              </a:rPr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59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xmlns="" id="{13E7E88C-3297-4E72-B4EE-ADBB58DCE33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16986933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Embedded systems </a:t>
            </a:r>
            <a:r>
              <a:rPr lang="en-US" dirty="0"/>
              <a:t>and </a:t>
            </a:r>
            <a:r>
              <a:rPr lang="en-US" b="1" dirty="0"/>
              <a:t>Internet of Things</a:t>
            </a:r>
            <a:r>
              <a:rPr lang="en-US" dirty="0"/>
              <a:t> (IoT) are a broad branch of software development.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But what is "</a:t>
            </a:r>
            <a:r>
              <a:rPr lang="en-US" b="1" dirty="0"/>
              <a:t>embedded system</a:t>
            </a:r>
            <a:r>
              <a:rPr lang="en-US" b="0" dirty="0"/>
              <a:t>"?</a:t>
            </a:r>
          </a:p>
          <a:p>
            <a:endParaRPr lang="en-US" b="1" dirty="0"/>
          </a:p>
          <a:p>
            <a:r>
              <a:rPr lang="en-US" b="1" dirty="0"/>
              <a:t>Embedded systems </a:t>
            </a:r>
            <a:r>
              <a:rPr lang="en-US" b="0" dirty="0"/>
              <a:t>are </a:t>
            </a:r>
            <a:r>
              <a:rPr lang="en-US" dirty="0"/>
              <a:t>hardware + software,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dedicated to certain task,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such as controlling the lights at the office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or controlling the heating at home.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They are called "</a:t>
            </a:r>
            <a:r>
              <a:rPr lang="en-US" b="1" dirty="0"/>
              <a:t>embedded systems</a:t>
            </a:r>
            <a:r>
              <a:rPr lang="en-US" dirty="0"/>
              <a:t>",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because are often </a:t>
            </a:r>
            <a:r>
              <a:rPr lang="en-US" b="1" dirty="0"/>
              <a:t>embedded in bigger hardware products</a:t>
            </a:r>
            <a:r>
              <a:rPr lang="en-US" dirty="0"/>
              <a:t>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such as air conditioners, automated heating systems, automated watering systems and cars.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Typically embedded systems use a </a:t>
            </a:r>
            <a:r>
              <a:rPr lang="en-US" b="1" dirty="0"/>
              <a:t>hardware with limited resources </a:t>
            </a:r>
            <a:r>
              <a:rPr lang="en-US" dirty="0"/>
              <a:t>(CPU, RAM, battery and others).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Most embedded systems run on a </a:t>
            </a:r>
            <a:r>
              <a:rPr lang="en-US" b="1" dirty="0"/>
              <a:t>microcontroller</a:t>
            </a:r>
            <a:r>
              <a:rPr lang="en-US" dirty="0"/>
              <a:t> or </a:t>
            </a:r>
            <a:r>
              <a:rPr lang="en-US" b="1" dirty="0"/>
              <a:t>mini-computer</a:t>
            </a:r>
            <a:r>
              <a:rPr lang="bg-BG" b="0" dirty="0"/>
              <a:t>.</a:t>
            </a:r>
            <a:endParaRPr lang="en-US" b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Embedded systems can be powered by a </a:t>
            </a:r>
            <a:r>
              <a:rPr lang="en-US" b="1" dirty="0"/>
              <a:t>power adapter </a:t>
            </a:r>
            <a:r>
              <a:rPr lang="en-US" b="0" dirty="0"/>
              <a:t>of by a </a:t>
            </a:r>
            <a:r>
              <a:rPr lang="en-US" b="1" dirty="0"/>
              <a:t>battery</a:t>
            </a:r>
            <a:r>
              <a:rPr lang="en-US" b="0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Embedded systems are controlled by </a:t>
            </a:r>
            <a:r>
              <a:rPr lang="en-US" b="1" dirty="0"/>
              <a:t>software</a:t>
            </a:r>
            <a:r>
              <a:rPr lang="en-US" dirty="0"/>
              <a:t>, written by developers.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Some embedded systems have an </a:t>
            </a:r>
            <a:r>
              <a:rPr lang="en-US" b="1" dirty="0"/>
              <a:t>operating system</a:t>
            </a:r>
            <a:r>
              <a:rPr lang="en-US" dirty="0"/>
              <a:t> with processes and file system.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Such systems run on more powerful hardware and can do more complex calculations and operations.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Others execute your program directly, </a:t>
            </a:r>
            <a:r>
              <a:rPr lang="en-US" b="1" dirty="0"/>
              <a:t>without an operating system</a:t>
            </a:r>
            <a:r>
              <a:rPr lang="en-US" dirty="0"/>
              <a:t>.</a:t>
            </a:r>
          </a:p>
          <a:p>
            <a:endParaRPr lang="en-US" b="1" dirty="0"/>
          </a:p>
          <a:p>
            <a:r>
              <a:rPr lang="en-US" b="1" dirty="0"/>
              <a:t>Internet-connected</a:t>
            </a:r>
            <a:r>
              <a:rPr lang="en-US" dirty="0"/>
              <a:t> embedded systems are known as "</a:t>
            </a:r>
            <a:r>
              <a:rPr lang="en-US" b="1" dirty="0"/>
              <a:t>Internet of Things</a:t>
            </a:r>
            <a:r>
              <a:rPr lang="en-US" dirty="0"/>
              <a:t>" devices (</a:t>
            </a:r>
            <a:r>
              <a:rPr lang="en-US" b="1" dirty="0"/>
              <a:t>IoT devices</a:t>
            </a:r>
            <a:r>
              <a:rPr lang="en-US" dirty="0"/>
              <a:t>).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IoT </a:t>
            </a:r>
            <a:r>
              <a:rPr lang="en-US" dirty="0"/>
              <a:t>is the concept of "Internet-connected" or "cloud-connected" devices, which </a:t>
            </a:r>
            <a:r>
              <a:rPr lang="en-US" b="1" dirty="0"/>
              <a:t>can be controlled remotely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IoT devices collect data </a:t>
            </a:r>
            <a:r>
              <a:rPr lang="en-US" b="0" dirty="0"/>
              <a:t>from their sensors and other sources and upload this data to an </a:t>
            </a:r>
            <a:r>
              <a:rPr lang="en-US" b="1" dirty="0"/>
              <a:t>IoT cloud</a:t>
            </a:r>
            <a:r>
              <a:rPr lang="bg-BG" b="0" dirty="0"/>
              <a:t> </a:t>
            </a:r>
            <a:r>
              <a:rPr lang="en-US" b="0" dirty="0"/>
              <a:t>or </a:t>
            </a:r>
            <a:r>
              <a:rPr lang="en-US" b="1" dirty="0"/>
              <a:t>IoT server</a:t>
            </a:r>
            <a:r>
              <a:rPr lang="en-US" b="0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In most IoT systems the IoT cloud or server could </a:t>
            </a:r>
            <a:r>
              <a:rPr lang="en-US" b="1" dirty="0"/>
              <a:t>send commands </a:t>
            </a:r>
            <a:r>
              <a:rPr lang="en-US" b="0" dirty="0"/>
              <a:t>to the IoT devices to adjust and control their behavior.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Example</a:t>
            </a:r>
            <a:r>
              <a:rPr lang="en-US" b="0" dirty="0"/>
              <a:t> of IoT system is an </a:t>
            </a:r>
            <a:r>
              <a:rPr lang="en-US" b="1" i="1" dirty="0"/>
              <a:t>air conditioner</a:t>
            </a:r>
            <a:r>
              <a:rPr lang="en-US" b="0" dirty="0"/>
              <a:t>, connected to an IoT cloud, which can be controlled through a smartphone.</a:t>
            </a:r>
            <a:endParaRPr lang="en-US" b="1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60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497777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2000"/>
              </a:lnSpc>
            </a:pPr>
            <a:r>
              <a:rPr lang="en-US" sz="4400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Microcontrollers</a:t>
            </a:r>
            <a:r>
              <a:rPr lang="en-US" sz="4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are a </a:t>
            </a:r>
            <a:r>
              <a:rPr lang="en-US" sz="4400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tiny, self-contained computers </a:t>
            </a:r>
            <a:r>
              <a:rPr lang="en-US" sz="4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hosted on a </a:t>
            </a:r>
            <a:r>
              <a:rPr lang="en-US" sz="4400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microchip</a:t>
            </a:r>
            <a:r>
              <a:rPr lang="en-US" sz="4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placed on a </a:t>
            </a:r>
            <a:r>
              <a:rPr lang="en-US" sz="4400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board</a:t>
            </a:r>
            <a:r>
              <a:rPr lang="en-US" sz="4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360000" indent="-180000">
              <a:lnSpc>
                <a:spcPct val="102000"/>
              </a:lnSpc>
              <a:buFont typeface="Arial" panose="020B0604020202020204" pitchFamily="34" charset="0"/>
              <a:buChar char="•"/>
            </a:pPr>
            <a:r>
              <a:rPr lang="en-US" sz="4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They enable connectivity and can control anything, which could be connected to the Internet,</a:t>
            </a:r>
          </a:p>
          <a:p>
            <a:pPr marL="360000" indent="-180000">
              <a:lnSpc>
                <a:spcPct val="102000"/>
              </a:lnSpc>
              <a:buFont typeface="Arial" panose="020B0604020202020204" pitchFamily="34" charset="0"/>
              <a:buChar char="•"/>
            </a:pPr>
            <a:r>
              <a:rPr lang="en-US" sz="4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such as air conditioning systems, watering systems, heating systems, refrigerators, automated car parking systems and many others.</a:t>
            </a:r>
          </a:p>
          <a:p>
            <a:pPr>
              <a:lnSpc>
                <a:spcPct val="102000"/>
              </a:lnSpc>
            </a:pPr>
            <a:r>
              <a:rPr lang="en-US" sz="3200" b="1" dirty="0"/>
              <a:t>Microcontrollers</a:t>
            </a:r>
            <a:r>
              <a:rPr lang="en-US" sz="3200" dirty="0"/>
              <a:t> consist of </a:t>
            </a:r>
            <a:r>
              <a:rPr lang="en-US" sz="3200" b="1" dirty="0"/>
              <a:t>microchip</a:t>
            </a:r>
            <a:r>
              <a:rPr lang="en-US" sz="3200" dirty="0"/>
              <a:t> (holding CPU + RAM + GPIO + USB)</a:t>
            </a:r>
            <a:endParaRPr lang="en-US" sz="3600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 marL="360000" indent="-180000">
              <a:lnSpc>
                <a:spcPct val="102000"/>
              </a:lnSpc>
              <a:buFont typeface="Arial" panose="020B0604020202020204" pitchFamily="34" charset="0"/>
              <a:buChar char="•"/>
            </a:pPr>
            <a:r>
              <a:rPr lang="en-US" sz="3200" dirty="0"/>
              <a:t>on a </a:t>
            </a:r>
            <a:r>
              <a:rPr lang="en-US" sz="3200" b="1" dirty="0"/>
              <a:t>printed circuit board</a:t>
            </a:r>
            <a:r>
              <a:rPr lang="bg-BG" sz="3200" b="1" dirty="0"/>
              <a:t> </a:t>
            </a:r>
            <a:r>
              <a:rPr lang="en-US" sz="3200" dirty="0"/>
              <a:t>with a </a:t>
            </a:r>
            <a:r>
              <a:rPr lang="en-US" sz="3200" b="1" dirty="0"/>
              <a:t>power</a:t>
            </a:r>
            <a:r>
              <a:rPr lang="en-US" sz="3200" dirty="0"/>
              <a:t> port or battery.</a:t>
            </a:r>
            <a:endParaRPr lang="bg-BG" sz="3200" dirty="0"/>
          </a:p>
          <a:p>
            <a:pPr marL="0" indent="0">
              <a:lnSpc>
                <a:spcPct val="102000"/>
              </a:lnSpc>
              <a:buFont typeface="Arial" panose="020B0604020202020204" pitchFamily="34" charset="0"/>
              <a:buNone/>
            </a:pPr>
            <a:r>
              <a:rPr lang="en-US" sz="3000" b="1" dirty="0"/>
              <a:t>Examples of microcontroller boards</a:t>
            </a:r>
            <a:r>
              <a:rPr lang="en-US" sz="3000" dirty="0"/>
              <a:t> are:</a:t>
            </a:r>
          </a:p>
          <a:p>
            <a:pPr marL="360000" lvl="0" indent="-180000">
              <a:lnSpc>
                <a:spcPct val="102000"/>
              </a:lnSpc>
              <a:buFont typeface="Arial" panose="020B0604020202020204" pitchFamily="34" charset="0"/>
              <a:buChar char="•"/>
            </a:pPr>
            <a:r>
              <a:rPr lang="en-US" sz="3000" b="1" dirty="0"/>
              <a:t>ATmega328 </a:t>
            </a:r>
            <a:r>
              <a:rPr lang="en-US" sz="3000" dirty="0"/>
              <a:t>– a low-cost, single-chip microcontroller, created by Atmel.</a:t>
            </a:r>
          </a:p>
          <a:p>
            <a:pPr marL="360000" lvl="0" indent="-180000">
              <a:lnSpc>
                <a:spcPct val="102000"/>
              </a:lnSpc>
              <a:buFont typeface="Arial" panose="020B0604020202020204" pitchFamily="34" charset="0"/>
              <a:buChar char="•"/>
            </a:pPr>
            <a:r>
              <a:rPr lang="en-US" sz="3000" b="1" dirty="0"/>
              <a:t>Arduino Uno</a:t>
            </a:r>
            <a:r>
              <a:rPr lang="en-US" sz="3000" dirty="0"/>
              <a:t> – an open-source microcontroller, based on ATmega328.</a:t>
            </a:r>
          </a:p>
          <a:p>
            <a:pPr marL="360000" marR="0" lvl="0" indent="-180000" algn="l" defTabSz="914400" rtl="0" eaLnBrk="1" fontAlgn="auto" latinLnBrk="0" hangingPunct="1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4400" b="1" noProof="1"/>
              <a:t>Micro:bit </a:t>
            </a:r>
            <a:r>
              <a:rPr lang="en-US" sz="4400" noProof="1"/>
              <a:t>– open-source microcontroller, designed by the BBC for use in computer education in the UK.</a:t>
            </a:r>
            <a:endParaRPr lang="en-US" sz="4400" dirty="0"/>
          </a:p>
          <a:p>
            <a:pPr marL="360000" marR="0" lvl="0" indent="-180000" algn="l" defTabSz="914400" rtl="0" eaLnBrk="1" fontAlgn="auto" latinLnBrk="0" hangingPunct="1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4400" b="1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NodeMCU</a:t>
            </a:r>
            <a:r>
              <a:rPr lang="en-US" sz="44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US" sz="4400" b="0" dirty="0"/>
              <a:t>–</a:t>
            </a:r>
            <a:r>
              <a:rPr lang="bg-BG" sz="4400" b="1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60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a low-cost open-source IoT platform, based on the </a:t>
            </a:r>
            <a:r>
              <a:rPr lang="en-US" sz="3000" dirty="0"/>
              <a:t>ESP8266 microchip with integrated </a:t>
            </a:r>
            <a:r>
              <a:rPr lang="en-US" sz="3000" dirty="0" err="1"/>
              <a:t>WiFi</a:t>
            </a:r>
            <a:r>
              <a:rPr lang="en-US" sz="3000" dirty="0"/>
              <a:t>.</a:t>
            </a:r>
          </a:p>
          <a:p>
            <a:pPr marL="360000" marR="0" lvl="0" indent="-180000" algn="l" defTabSz="914400" rtl="0" eaLnBrk="1" fontAlgn="auto" latinLnBrk="0" hangingPunct="1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3000" b="1" dirty="0"/>
              <a:t>ESP32 </a:t>
            </a:r>
            <a:r>
              <a:rPr lang="en-US" sz="3000" dirty="0"/>
              <a:t>– a series of low-cost, low-power </a:t>
            </a:r>
            <a:r>
              <a:rPr lang="bg-BG" sz="3000" dirty="0"/>
              <a:t>"</a:t>
            </a:r>
            <a:r>
              <a:rPr lang="en-US" sz="3000" dirty="0"/>
              <a:t>system on a chip</a:t>
            </a:r>
            <a:r>
              <a:rPr lang="bg-BG" sz="3000" dirty="0"/>
              <a:t>"</a:t>
            </a:r>
            <a:r>
              <a:rPr lang="en-US" sz="3000" dirty="0"/>
              <a:t> microcontrollers with integrated Wi-Fi and Bluetooth.</a:t>
            </a:r>
          </a:p>
          <a:p>
            <a:pPr marL="0" marR="0" lvl="0" indent="0" algn="l" defTabSz="914400" rtl="0" eaLnBrk="1" fontAlgn="auto" latinLnBrk="0" hangingPunct="1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000" b="1" dirty="0"/>
              <a:t>Internet-connected microcontrollers</a:t>
            </a:r>
            <a:r>
              <a:rPr lang="en-US" sz="3000" b="0" dirty="0"/>
              <a:t> are called "</a:t>
            </a:r>
            <a:r>
              <a:rPr lang="en-US" sz="3000" b="1" dirty="0"/>
              <a:t>IoT microcontrollers</a:t>
            </a:r>
            <a:r>
              <a:rPr lang="en-US" sz="3000" b="0" dirty="0"/>
              <a:t>" or "</a:t>
            </a:r>
            <a:r>
              <a:rPr lang="en-US" sz="3000" b="1" dirty="0"/>
              <a:t>IoT devices</a:t>
            </a:r>
            <a:r>
              <a:rPr lang="en-US" sz="3000" b="0" dirty="0"/>
              <a:t>".</a:t>
            </a:r>
          </a:p>
          <a:p>
            <a:pPr marL="360000" marR="0" lvl="0" indent="-180000" algn="l" defTabSz="914400" rtl="0" eaLnBrk="1" fontAlgn="auto" latinLnBrk="0" hangingPunct="1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3000" b="1" dirty="0"/>
              <a:t>Examples of IoT devices</a:t>
            </a:r>
            <a:r>
              <a:rPr lang="en-US" sz="3000" b="0" dirty="0"/>
              <a:t> are the </a:t>
            </a:r>
            <a:r>
              <a:rPr lang="en-US" sz="3000" b="1" dirty="0"/>
              <a:t>ESP32-based microcontroller </a:t>
            </a:r>
            <a:r>
              <a:rPr lang="en-US" sz="3000" b="0" dirty="0"/>
              <a:t>boards and the </a:t>
            </a:r>
            <a:r>
              <a:rPr lang="en-US" sz="3000" b="1" dirty="0"/>
              <a:t>Raspberry Pi</a:t>
            </a:r>
            <a:r>
              <a:rPr lang="en-US" sz="3000" b="0" dirty="0"/>
              <a:t> mini-computers.</a:t>
            </a:r>
          </a:p>
          <a:p>
            <a:pPr marL="360000" marR="0" lvl="0" indent="-180000" algn="l" defTabSz="914400" rtl="0" eaLnBrk="1" fontAlgn="auto" latinLnBrk="0" hangingPunct="1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3000" b="0" dirty="0"/>
              <a:t>Digital </a:t>
            </a:r>
            <a:r>
              <a:rPr lang="en-US" sz="3000" b="1" dirty="0"/>
              <a:t>gadgets</a:t>
            </a:r>
            <a:r>
              <a:rPr lang="en-US" sz="3000" b="0" dirty="0"/>
              <a:t> like Amazon Echo (with Alexa), security cameras, smart plugs, smart locks, smart baby monitors and robotic </a:t>
            </a:r>
            <a:r>
              <a:rPr lang="en-US" sz="4400" b="0" i="0" dirty="0">
                <a:solidFill>
                  <a:srgbClr val="666666"/>
                </a:solidFill>
                <a:effectLst/>
                <a:latin typeface="Noto Sans KR"/>
              </a:rPr>
              <a:t>vacuum </a:t>
            </a:r>
            <a:r>
              <a:rPr lang="en-US" sz="3000" b="0" dirty="0"/>
              <a:t>cleaners are also </a:t>
            </a:r>
            <a:r>
              <a:rPr lang="en-US" sz="3000" b="1" dirty="0"/>
              <a:t>examples of IoT devices</a:t>
            </a:r>
            <a:r>
              <a:rPr lang="en-US" sz="3000" b="0" dirty="0"/>
              <a:t>.</a:t>
            </a:r>
          </a:p>
          <a:p>
            <a:pPr>
              <a:lnSpc>
                <a:spcPct val="102000"/>
              </a:lnSpc>
            </a:pPr>
            <a:endParaRPr lang="en-US" sz="3200" b="1" dirty="0"/>
          </a:p>
          <a:p>
            <a:pPr>
              <a:lnSpc>
                <a:spcPct val="102000"/>
              </a:lnSpc>
            </a:pPr>
            <a:r>
              <a:rPr lang="en-US" sz="3200" b="1" dirty="0"/>
              <a:t>IoT systems </a:t>
            </a:r>
            <a:r>
              <a:rPr lang="en-US" sz="3200" dirty="0"/>
              <a:t>consist of </a:t>
            </a:r>
            <a:r>
              <a:rPr lang="en-US" sz="3200" b="1" dirty="0"/>
              <a:t>IoT microcontroller </a:t>
            </a:r>
            <a:r>
              <a:rPr lang="en-US" sz="3200" dirty="0"/>
              <a:t>(or mini-computer) + peripheries</a:t>
            </a:r>
          </a:p>
          <a:p>
            <a:pPr>
              <a:lnSpc>
                <a:spcPct val="102000"/>
              </a:lnSpc>
            </a:pPr>
            <a:r>
              <a:rPr lang="en-US" sz="3200" dirty="0"/>
              <a:t> + software + Internet connectivity + </a:t>
            </a:r>
            <a:r>
              <a:rPr lang="en-US" sz="3200" b="1" dirty="0"/>
              <a:t>back-end</a:t>
            </a:r>
            <a:r>
              <a:rPr lang="bg-BG" sz="3200" b="1" dirty="0"/>
              <a:t> </a:t>
            </a:r>
            <a:r>
              <a:rPr lang="en-US" sz="3200" b="1" dirty="0"/>
              <a:t>system</a:t>
            </a:r>
            <a:r>
              <a:rPr lang="en-US" sz="3200" dirty="0"/>
              <a:t> (or IoT cloud)</a:t>
            </a:r>
            <a:r>
              <a:rPr lang="bg-BG" sz="3200" dirty="0"/>
              <a:t>.</a:t>
            </a:r>
            <a:endParaRPr lang="en-US" sz="3200" dirty="0"/>
          </a:p>
          <a:p>
            <a:pPr marL="360000" lvl="0" indent="-180000">
              <a:lnSpc>
                <a:spcPct val="102000"/>
              </a:lnSpc>
              <a:buFont typeface="Arial" panose="020B0604020202020204" pitchFamily="34" charset="0"/>
              <a:buChar char="•"/>
            </a:pPr>
            <a:r>
              <a:rPr lang="en-US" sz="3200" b="1" dirty="0"/>
              <a:t>IoT hardware devices</a:t>
            </a:r>
            <a:r>
              <a:rPr lang="en-US" sz="3200" b="0" dirty="0"/>
              <a:t> collect data and send it to the back-end system over the network.</a:t>
            </a:r>
          </a:p>
          <a:p>
            <a:pPr marL="360000" lvl="0" indent="-180000">
              <a:lnSpc>
                <a:spcPct val="102000"/>
              </a:lnSpc>
              <a:buFont typeface="Arial" panose="020B0604020202020204" pitchFamily="34" charset="0"/>
              <a:buChar char="•"/>
            </a:pPr>
            <a:r>
              <a:rPr lang="en-US" sz="3200" b="0" dirty="0"/>
              <a:t>The back-end system </a:t>
            </a:r>
            <a:r>
              <a:rPr lang="en-US" sz="3200" b="1" dirty="0"/>
              <a:t>sends commands</a:t>
            </a:r>
            <a:r>
              <a:rPr lang="en-US" sz="3200" b="0" dirty="0"/>
              <a:t> over the network to the IoT device and can configure and control it.</a:t>
            </a:r>
          </a:p>
          <a:p>
            <a:pPr marL="360000" lvl="0" indent="-180000">
              <a:lnSpc>
                <a:spcPct val="102000"/>
              </a:lnSpc>
              <a:buFont typeface="Arial" panose="020B0604020202020204" pitchFamily="34" charset="0"/>
              <a:buChar char="•"/>
            </a:pPr>
            <a:r>
              <a:rPr lang="en-US" sz="3200" b="1" dirty="0"/>
              <a:t>IoT devices</a:t>
            </a:r>
            <a:r>
              <a:rPr lang="en-US" sz="3200" b="0" dirty="0"/>
              <a:t>, together with the </a:t>
            </a:r>
            <a:r>
              <a:rPr lang="en-US" sz="3200" b="1" dirty="0"/>
              <a:t>back-end system</a:t>
            </a:r>
            <a:r>
              <a:rPr lang="en-US" sz="3200" b="0" dirty="0"/>
              <a:t> that interacts with them, implement </a:t>
            </a:r>
            <a:r>
              <a:rPr lang="en-US" sz="3200" b="1" dirty="0"/>
              <a:t>the concept of "IoT"</a:t>
            </a:r>
            <a:r>
              <a:rPr lang="en-US" sz="3200" b="0" dirty="0"/>
              <a:t>.</a:t>
            </a:r>
            <a:endParaRPr lang="en-US" sz="3200" dirty="0"/>
          </a:p>
          <a:p>
            <a:pPr lvl="0">
              <a:lnSpc>
                <a:spcPct val="102000"/>
              </a:lnSpc>
            </a:pPr>
            <a:endParaRPr lang="en-US" sz="3000" b="1" dirty="0"/>
          </a:p>
          <a:p>
            <a:pPr lvl="0">
              <a:lnSpc>
                <a:spcPct val="102000"/>
              </a:lnSpc>
            </a:pPr>
            <a:r>
              <a:rPr lang="en-US" sz="3000" b="0" dirty="0"/>
              <a:t>Typical </a:t>
            </a:r>
            <a:r>
              <a:rPr lang="en-US" sz="3000" b="1" dirty="0"/>
              <a:t>peripherals</a:t>
            </a:r>
            <a:r>
              <a:rPr lang="en-US" sz="3000" b="0" dirty="0"/>
              <a:t> for microcontrollers are</a:t>
            </a:r>
            <a:r>
              <a:rPr lang="en-US" sz="3000" dirty="0"/>
              <a:t>:</a:t>
            </a:r>
          </a:p>
          <a:p>
            <a:pPr marL="360000" lvl="0" indent="-180000" algn="l" defTabSz="914400" rtl="0" eaLnBrk="1" latinLnBrk="0" hangingPunct="1">
              <a:lnSpc>
                <a:spcPct val="102000"/>
              </a:lnSpc>
              <a:buFont typeface="Arial" panose="020B0604020202020204" pitchFamily="34" charset="0"/>
              <a:buChar char="•"/>
            </a:pPr>
            <a:r>
              <a:rPr lang="en-US" sz="3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LED lights, buttons, sensors, buzzers, relays, displays and many others.</a:t>
            </a:r>
          </a:p>
          <a:p>
            <a:pPr lvl="0">
              <a:lnSpc>
                <a:spcPct val="102000"/>
              </a:lnSpc>
            </a:pPr>
            <a:r>
              <a:rPr lang="en-US" sz="28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Such peripherals are used to collect data, communicate with the user and control other devices.</a:t>
            </a:r>
          </a:p>
          <a:p>
            <a:pPr lvl="0">
              <a:lnSpc>
                <a:spcPct val="102000"/>
              </a:lnSpc>
            </a:pPr>
            <a:endParaRPr lang="en-US" sz="3000" b="1" dirty="0"/>
          </a:p>
          <a:p>
            <a:pPr lvl="0">
              <a:lnSpc>
                <a:spcPct val="102000"/>
              </a:lnSpc>
            </a:pPr>
            <a:r>
              <a:rPr lang="en-US" sz="3000" b="0" dirty="0"/>
              <a:t>The </a:t>
            </a:r>
            <a:r>
              <a:rPr lang="en-US" sz="3000" b="1" dirty="0"/>
              <a:t>back-end </a:t>
            </a:r>
            <a:r>
              <a:rPr lang="en-US" sz="3000" b="0" dirty="0"/>
              <a:t>is an important component of IoT systems.</a:t>
            </a:r>
          </a:p>
          <a:p>
            <a:pPr marL="360000" lvl="0" indent="-180000">
              <a:lnSpc>
                <a:spcPct val="102000"/>
              </a:lnSpc>
              <a:buFont typeface="Arial" panose="020B0604020202020204" pitchFamily="34" charset="0"/>
              <a:buChar char="•"/>
            </a:pPr>
            <a:r>
              <a:rPr lang="en-US" sz="3000" dirty="0"/>
              <a:t>The back-end could be </a:t>
            </a:r>
            <a:r>
              <a:rPr lang="en-US" sz="3000" b="1" dirty="0"/>
              <a:t>cloud-based</a:t>
            </a:r>
            <a:r>
              <a:rPr lang="en-US" sz="3000" dirty="0"/>
              <a:t> (for example, the Blynk and </a:t>
            </a:r>
            <a:r>
              <a:rPr lang="en-US" sz="3000" dirty="0" err="1"/>
              <a:t>Thinger</a:t>
            </a:r>
            <a:r>
              <a:rPr lang="en-US" sz="3000" dirty="0"/>
              <a:t> platforms)</a:t>
            </a:r>
          </a:p>
          <a:p>
            <a:pPr marL="360000" lvl="0" indent="-180000">
              <a:lnSpc>
                <a:spcPct val="102000"/>
              </a:lnSpc>
              <a:buFont typeface="Arial" panose="020B0604020202020204" pitchFamily="34" charset="0"/>
              <a:buChar char="•"/>
            </a:pPr>
            <a:r>
              <a:rPr lang="en-US" sz="3000" dirty="0"/>
              <a:t>or </a:t>
            </a:r>
            <a:r>
              <a:rPr lang="en-US" sz="3000" b="1" dirty="0"/>
              <a:t>local </a:t>
            </a:r>
            <a:r>
              <a:rPr lang="en-US" sz="3000" dirty="0"/>
              <a:t>(for example, a network-connected home computer).</a:t>
            </a:r>
          </a:p>
          <a:p>
            <a:pPr lvl="0">
              <a:lnSpc>
                <a:spcPct val="102000"/>
              </a:lnSpc>
            </a:pPr>
            <a:r>
              <a:rPr lang="en-US" sz="3000" b="0" dirty="0"/>
              <a:t>The </a:t>
            </a:r>
            <a:r>
              <a:rPr lang="en-US" sz="3000" b="1" dirty="0"/>
              <a:t>microcontroller talks with the back-end </a:t>
            </a:r>
            <a:r>
              <a:rPr lang="en-US" sz="3000" b="0" dirty="0"/>
              <a:t>system to send data and accept commands.</a:t>
            </a:r>
          </a:p>
          <a:p>
            <a:pPr marL="360000" lvl="0" indent="-180000">
              <a:lnSpc>
                <a:spcPct val="102000"/>
              </a:lnSpc>
              <a:buFont typeface="Arial" panose="020B0604020202020204" pitchFamily="34" charset="0"/>
              <a:buChar char="•"/>
            </a:pPr>
            <a:r>
              <a:rPr lang="en-US" sz="3000" b="1" dirty="0"/>
              <a:t>IoT cloud platforms </a:t>
            </a:r>
            <a:r>
              <a:rPr lang="en-US" sz="3000" b="0" dirty="0"/>
              <a:t>support wide range of services, such as data collection and processing, analytics and visualization, device monitoring and device management, alarms and automated events, and other functionality.</a:t>
            </a:r>
            <a:endParaRPr lang="en-US" sz="3000" b="1" dirty="0"/>
          </a:p>
          <a:p>
            <a:pPr lvl="0">
              <a:lnSpc>
                <a:spcPct val="102000"/>
              </a:lnSpc>
            </a:pPr>
            <a:endParaRPr lang="en-US" sz="3000" b="1" dirty="0"/>
          </a:p>
          <a:p>
            <a:pPr lvl="0">
              <a:lnSpc>
                <a:spcPct val="102000"/>
              </a:lnSpc>
            </a:pPr>
            <a:r>
              <a:rPr lang="en-US" sz="3000" b="1" dirty="0"/>
              <a:t>IoT devices</a:t>
            </a:r>
            <a:r>
              <a:rPr lang="en-US" sz="3000" b="0" dirty="0"/>
              <a:t> are </a:t>
            </a:r>
            <a:r>
              <a:rPr lang="en-US" sz="3000" b="1" dirty="0"/>
              <a:t>network-connected</a:t>
            </a:r>
            <a:r>
              <a:rPr lang="en-US" sz="3000" b="0" dirty="0"/>
              <a:t> by definition</a:t>
            </a:r>
            <a:r>
              <a:rPr lang="bg-BG" sz="3000" b="0" dirty="0"/>
              <a:t>.</a:t>
            </a:r>
            <a:r>
              <a:rPr lang="en-US" sz="3000" b="0" dirty="0"/>
              <a:t> Many </a:t>
            </a:r>
            <a:r>
              <a:rPr lang="en-US" sz="3000" b="1" dirty="0"/>
              <a:t>connectivity technologies </a:t>
            </a:r>
            <a:r>
              <a:rPr lang="en-US" sz="3000" b="0" dirty="0"/>
              <a:t>and protocols are available for IoT devices:</a:t>
            </a:r>
            <a:endParaRPr lang="en-US" sz="3000" b="1" dirty="0"/>
          </a:p>
          <a:p>
            <a:pPr marL="360000" lvl="0" indent="-180000">
              <a:lnSpc>
                <a:spcPct val="102000"/>
              </a:lnSpc>
              <a:buFont typeface="Arial" panose="020B0604020202020204" pitchFamily="34" charset="0"/>
              <a:buChar char="•"/>
            </a:pPr>
            <a:r>
              <a:rPr lang="en-US" sz="3000" b="1" dirty="0" err="1"/>
              <a:t>WiFi</a:t>
            </a:r>
            <a:r>
              <a:rPr lang="en-US" sz="3000" b="1" dirty="0"/>
              <a:t> </a:t>
            </a:r>
            <a:r>
              <a:rPr lang="en-US" sz="3000" dirty="0"/>
              <a:t>– used for home devices, where </a:t>
            </a:r>
            <a:r>
              <a:rPr lang="en-US" sz="3000" dirty="0" err="1"/>
              <a:t>WiFi</a:t>
            </a:r>
            <a:r>
              <a:rPr lang="en-US" sz="3000" dirty="0"/>
              <a:t> is always available and power consumption in not important.</a:t>
            </a:r>
          </a:p>
          <a:p>
            <a:pPr marL="360000" lvl="0" indent="-180000">
              <a:lnSpc>
                <a:spcPct val="102000"/>
              </a:lnSpc>
              <a:buFont typeface="Arial" panose="020B0604020202020204" pitchFamily="34" charset="0"/>
              <a:buChar char="•"/>
            </a:pPr>
            <a:r>
              <a:rPr lang="en-US" sz="3000" b="1" dirty="0"/>
              <a:t>Bluetooth</a:t>
            </a:r>
            <a:r>
              <a:rPr lang="en-US" sz="3000" dirty="0"/>
              <a:t> – used for low-distance connections to other devices.</a:t>
            </a:r>
          </a:p>
          <a:p>
            <a:pPr marL="360000" lvl="0" indent="-180000">
              <a:lnSpc>
                <a:spcPct val="102000"/>
              </a:lnSpc>
              <a:buFont typeface="Arial" panose="020B0604020202020204" pitchFamily="34" charset="0"/>
              <a:buChar char="•"/>
            </a:pPr>
            <a:r>
              <a:rPr lang="en-US" sz="3000" b="1" dirty="0" err="1"/>
              <a:t>LoRa</a:t>
            </a:r>
            <a:r>
              <a:rPr lang="en-US" sz="3000" b="1" dirty="0"/>
              <a:t> </a:t>
            </a:r>
            <a:r>
              <a:rPr lang="en-US" sz="3000" dirty="0"/>
              <a:t>– used for low-power, wide-range, low-throughput network connectivity</a:t>
            </a:r>
          </a:p>
          <a:p>
            <a:pPr marL="360000" lvl="0" indent="-180000">
              <a:lnSpc>
                <a:spcPct val="102000"/>
              </a:lnSpc>
              <a:buFont typeface="Arial" panose="020B0604020202020204" pitchFamily="34" charset="0"/>
              <a:buChar char="•"/>
            </a:pPr>
            <a:r>
              <a:rPr lang="en-US" sz="3000" b="1" dirty="0"/>
              <a:t>4G LTE </a:t>
            </a:r>
            <a:r>
              <a:rPr lang="en-US" sz="3000" dirty="0"/>
              <a:t>networks (with SIM card) – provide Internet connectivity, powered by the mobile operators</a:t>
            </a:r>
          </a:p>
          <a:p>
            <a:pPr marL="360000" lvl="0" indent="-180000">
              <a:lnSpc>
                <a:spcPct val="102000"/>
              </a:lnSpc>
              <a:buFont typeface="Arial" panose="020B0604020202020204" pitchFamily="34" charset="0"/>
              <a:buChar char="•"/>
            </a:pPr>
            <a:r>
              <a:rPr lang="en-US" sz="3000" b="1" dirty="0"/>
              <a:t>5G </a:t>
            </a:r>
            <a:r>
              <a:rPr lang="en-US" sz="3000" dirty="0"/>
              <a:t>networks (with SIM card) – provide low-power Internet connectivity, delivered by the mobile operators</a:t>
            </a:r>
          </a:p>
          <a:p>
            <a:pPr>
              <a:lnSpc>
                <a:spcPct val="102000"/>
              </a:lnSpc>
            </a:pPr>
            <a:endParaRPr lang="en-US" sz="3200" b="1" dirty="0"/>
          </a:p>
          <a:p>
            <a:pPr>
              <a:lnSpc>
                <a:spcPct val="102000"/>
              </a:lnSpc>
            </a:pPr>
            <a:r>
              <a:rPr lang="en-US" sz="3200" b="0" dirty="0"/>
              <a:t>Most</a:t>
            </a:r>
            <a:r>
              <a:rPr lang="en-US" sz="3200" b="1" dirty="0"/>
              <a:t> IoT devices and microcontrollers </a:t>
            </a:r>
            <a:r>
              <a:rPr lang="en-US" sz="3200" b="0" dirty="0"/>
              <a:t>run on </a:t>
            </a:r>
            <a:r>
              <a:rPr lang="en-US" sz="3200" b="1" dirty="0"/>
              <a:t>limited resources </a:t>
            </a:r>
            <a:r>
              <a:rPr lang="en-US" sz="3200" b="0" dirty="0"/>
              <a:t>(slow processor, not much memory, slow network connection and low-capacity battery).</a:t>
            </a:r>
          </a:p>
          <a:p>
            <a:pPr marL="360000" indent="-180000">
              <a:lnSpc>
                <a:spcPct val="102000"/>
              </a:lnSpc>
              <a:buFont typeface="Arial" panose="020B0604020202020204" pitchFamily="34" charset="0"/>
              <a:buChar char="•"/>
            </a:pPr>
            <a:r>
              <a:rPr lang="en-US" sz="3200" b="0" dirty="0"/>
              <a:t>This makes </a:t>
            </a:r>
            <a:r>
              <a:rPr lang="en-US" sz="3200" b="1" dirty="0"/>
              <a:t>C and C++</a:t>
            </a:r>
            <a:r>
              <a:rPr lang="en-US" sz="3200" b="0" dirty="0"/>
              <a:t> the preferred languages for programming microcontrollers and IoT devices.</a:t>
            </a:r>
          </a:p>
          <a:p>
            <a:pPr marL="360000" indent="-180000">
              <a:lnSpc>
                <a:spcPct val="102000"/>
              </a:lnSpc>
              <a:buFont typeface="Arial" panose="020B0604020202020204" pitchFamily="34" charset="0"/>
              <a:buChar char="•"/>
            </a:pPr>
            <a:r>
              <a:rPr lang="en-US" sz="3200" b="1" dirty="0"/>
              <a:t>C and C++ </a:t>
            </a:r>
            <a:r>
              <a:rPr lang="en-US" sz="3200" b="0" dirty="0"/>
              <a:t>are lower-level languages (compared to modern mainstream languages like C# and JavaScript).</a:t>
            </a:r>
          </a:p>
          <a:p>
            <a:pPr marL="360000" indent="-180000">
              <a:lnSpc>
                <a:spcPct val="102000"/>
              </a:lnSpc>
              <a:buFont typeface="Arial" panose="020B0604020202020204" pitchFamily="34" charset="0"/>
              <a:buChar char="•"/>
            </a:pPr>
            <a:r>
              <a:rPr lang="en-US" sz="3200" b="1" dirty="0"/>
              <a:t>C and C++ </a:t>
            </a:r>
            <a:r>
              <a:rPr lang="en-US" sz="3200" b="0" dirty="0"/>
              <a:t>work closely to the hardware and are designed to use less memory and computational resources.</a:t>
            </a:r>
          </a:p>
          <a:p>
            <a:pPr marL="0" indent="0">
              <a:lnSpc>
                <a:spcPct val="102000"/>
              </a:lnSpc>
              <a:buFont typeface="Arial" panose="020B0604020202020204" pitchFamily="34" charset="0"/>
              <a:buNone/>
            </a:pPr>
            <a:r>
              <a:rPr lang="en-US" sz="3200" b="0" dirty="0"/>
              <a:t>Some IoT devices have </a:t>
            </a:r>
            <a:r>
              <a:rPr lang="en-US" sz="3200" b="1" dirty="0"/>
              <a:t>more hardware resources </a:t>
            </a:r>
            <a:r>
              <a:rPr lang="en-US" sz="3200" b="0" dirty="0"/>
              <a:t>and this allows to</a:t>
            </a:r>
          </a:p>
          <a:p>
            <a:pPr marL="360000" indent="-180000">
              <a:lnSpc>
                <a:spcPct val="102000"/>
              </a:lnSpc>
              <a:buFont typeface="Arial" panose="020B0604020202020204" pitchFamily="34" charset="0"/>
              <a:buChar char="•"/>
            </a:pPr>
            <a:r>
              <a:rPr lang="en-US" sz="3200" b="0" dirty="0"/>
              <a:t>program them in higher level languages, such as </a:t>
            </a:r>
            <a:r>
              <a:rPr lang="en-US" sz="3000" dirty="0"/>
              <a:t>Python, JavaScript or C#.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61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55708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an example of </a:t>
            </a:r>
            <a:r>
              <a:rPr lang="en-US" b="1" dirty="0"/>
              <a:t>C program for Arduino board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program increasingly </a:t>
            </a:r>
            <a:r>
              <a:rPr lang="en-US" b="1" dirty="0"/>
              <a:t>lights a LED light</a:t>
            </a:r>
            <a:r>
              <a:rPr lang="bg-BG" dirty="0"/>
              <a:t> </a:t>
            </a:r>
            <a:r>
              <a:rPr lang="en-US" dirty="0"/>
              <a:t>and emits a short </a:t>
            </a:r>
            <a:r>
              <a:rPr lang="en-US" b="1" dirty="0"/>
              <a:t>beep signal </a:t>
            </a:r>
            <a:r>
              <a:rPr lang="en-US" dirty="0"/>
              <a:t>through a buzzer, continuously in an infinite loop.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The program starts with </a:t>
            </a:r>
            <a:r>
              <a:rPr lang="en-US" b="1" dirty="0"/>
              <a:t>defining some constants</a:t>
            </a:r>
            <a:r>
              <a:rPr lang="en-US" dirty="0"/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pin numbers at the controller, where the peripheries are connected.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Next, the program </a:t>
            </a:r>
            <a:r>
              <a:rPr lang="en-US" b="1" dirty="0"/>
              <a:t>configures the pin</a:t>
            </a:r>
            <a:r>
              <a:rPr lang="en-US" dirty="0"/>
              <a:t>, used to control the LED light.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In the </a:t>
            </a:r>
            <a:r>
              <a:rPr lang="en-US" b="1" dirty="0"/>
              <a:t>main loop</a:t>
            </a:r>
            <a:r>
              <a:rPr lang="en-US" dirty="0"/>
              <a:t>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program continuously </a:t>
            </a:r>
            <a:r>
              <a:rPr lang="en-US" b="1" dirty="0"/>
              <a:t>changes the brightness </a:t>
            </a:r>
            <a:r>
              <a:rPr lang="en-US" dirty="0"/>
              <a:t>of the LED light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and </a:t>
            </a:r>
            <a:r>
              <a:rPr lang="en-US" b="1" dirty="0"/>
              <a:t>emits a sound </a:t>
            </a:r>
            <a:r>
              <a:rPr lang="en-US" dirty="0"/>
              <a:t>through the buzzer.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This loops is repeated infinitely, until the controller is shut down.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bg-BG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This example runs on a </a:t>
            </a:r>
            <a:r>
              <a:rPr lang="en-US" b="1" dirty="0"/>
              <a:t>standard Arduino board</a:t>
            </a:r>
            <a:r>
              <a:rPr lang="en-US" dirty="0"/>
              <a:t>,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with a </a:t>
            </a:r>
            <a:r>
              <a:rPr lang="en-US" b="1" dirty="0"/>
              <a:t>LED light</a:t>
            </a:r>
            <a:r>
              <a:rPr lang="en-US" b="0" dirty="0"/>
              <a:t>, connected </a:t>
            </a:r>
            <a:r>
              <a:rPr lang="en-US" dirty="0"/>
              <a:t>to</a:t>
            </a:r>
            <a:r>
              <a:rPr lang="bg-BG" dirty="0"/>
              <a:t> </a:t>
            </a:r>
            <a:r>
              <a:rPr lang="en-US" dirty="0"/>
              <a:t>pin 9 from the GPIO of the board, behind a resistor,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with a </a:t>
            </a:r>
            <a:r>
              <a:rPr lang="en-US" b="1" dirty="0"/>
              <a:t>buzzer</a:t>
            </a:r>
            <a:r>
              <a:rPr lang="en-US" dirty="0"/>
              <a:t>, connected to</a:t>
            </a:r>
            <a:r>
              <a:rPr lang="bg-BG" dirty="0"/>
              <a:t> </a:t>
            </a:r>
            <a:r>
              <a:rPr lang="en-US" dirty="0"/>
              <a:t>pin 2 from the GPIO.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To </a:t>
            </a:r>
            <a:r>
              <a:rPr lang="en-US" b="1" dirty="0"/>
              <a:t>run the example</a:t>
            </a:r>
            <a:r>
              <a:rPr lang="en-US" dirty="0"/>
              <a:t>, we need an </a:t>
            </a:r>
            <a:r>
              <a:rPr lang="en-US" b="1" dirty="0"/>
              <a:t>Arduino board</a:t>
            </a:r>
            <a:r>
              <a:rPr lang="en-US" b="0" dirty="0"/>
              <a:t>, connected to the </a:t>
            </a:r>
            <a:r>
              <a:rPr lang="en-US" b="1" dirty="0"/>
              <a:t>Arduino IDE</a:t>
            </a:r>
            <a:r>
              <a:rPr lang="en-US" b="0" dirty="0"/>
              <a:t> over a USB cable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Alternatively, we can use </a:t>
            </a:r>
            <a:r>
              <a:rPr lang="en-US" b="1" dirty="0"/>
              <a:t>Arduino simulator</a:t>
            </a:r>
            <a:r>
              <a:rPr lang="en-US" dirty="0"/>
              <a:t>, such as </a:t>
            </a:r>
            <a:r>
              <a:rPr lang="en-US" b="1" dirty="0" err="1"/>
              <a:t>Tinkercad</a:t>
            </a:r>
            <a:r>
              <a:rPr lang="en-US" dirty="0"/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62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493336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Let's run the previous example at the </a:t>
            </a:r>
            <a:r>
              <a:rPr lang="en-US" b="1" dirty="0"/>
              <a:t>Arduino simulator</a:t>
            </a:r>
            <a:r>
              <a:rPr lang="en-US" dirty="0"/>
              <a:t> @ </a:t>
            </a:r>
            <a:r>
              <a:rPr lang="en-US" dirty="0" err="1"/>
              <a:t>Tinkedcad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Open the example </a:t>
            </a:r>
            <a:r>
              <a:rPr lang="en-US" b="1" dirty="0"/>
              <a:t>link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It holds our </a:t>
            </a:r>
            <a:r>
              <a:rPr lang="en-US" b="1" dirty="0"/>
              <a:t>project</a:t>
            </a:r>
            <a:r>
              <a:rPr lang="en-US" dirty="0"/>
              <a:t>: the </a:t>
            </a:r>
            <a:r>
              <a:rPr lang="en-US" b="1" dirty="0"/>
              <a:t>board</a:t>
            </a:r>
            <a:r>
              <a:rPr lang="en-US" dirty="0"/>
              <a:t> with </a:t>
            </a:r>
            <a:r>
              <a:rPr lang="en-US" b="1" dirty="0"/>
              <a:t>peripherals</a:t>
            </a:r>
            <a:r>
              <a:rPr lang="en-US" dirty="0"/>
              <a:t>, connected to it, along with the program </a:t>
            </a:r>
            <a:r>
              <a:rPr lang="en-US" b="1" dirty="0"/>
              <a:t>source code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click on </a:t>
            </a:r>
            <a:r>
              <a:rPr lang="en-US" b="1" dirty="0"/>
              <a:t>[Simulate]</a:t>
            </a:r>
            <a:r>
              <a:rPr lang="en-US" dirty="0"/>
              <a:t> button, then on </a:t>
            </a:r>
            <a:r>
              <a:rPr lang="en-US" b="1" dirty="0"/>
              <a:t>[Start Simulation]</a:t>
            </a:r>
            <a:r>
              <a:rPr lang="en-US" dirty="0"/>
              <a:t> and our C program runs.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result is a </a:t>
            </a:r>
            <a:r>
              <a:rPr lang="en-US" b="1" dirty="0"/>
              <a:t>blinking LED </a:t>
            </a:r>
            <a:r>
              <a:rPr lang="en-US" dirty="0"/>
              <a:t>+ </a:t>
            </a:r>
            <a:r>
              <a:rPr lang="en-US" b="1" dirty="0"/>
              <a:t>buzzer beep</a:t>
            </a:r>
            <a:r>
              <a:rPr lang="en-US" dirty="0"/>
              <a:t> in a loop.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can view the </a:t>
            </a:r>
            <a:r>
              <a:rPr lang="en-US" b="1" dirty="0"/>
              <a:t>C program </a:t>
            </a:r>
            <a:r>
              <a:rPr lang="en-US" b="0" dirty="0"/>
              <a:t>code, driving this example, and</a:t>
            </a:r>
            <a:r>
              <a:rPr lang="en-US" dirty="0"/>
              <a:t> even </a:t>
            </a:r>
            <a:r>
              <a:rPr lang="en-US" b="1" dirty="0"/>
              <a:t>debug</a:t>
            </a:r>
            <a:r>
              <a:rPr lang="en-US" dirty="0"/>
              <a:t> it.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Let's put a </a:t>
            </a:r>
            <a:r>
              <a:rPr lang="en-US" b="1" dirty="0"/>
              <a:t>breakpoint</a:t>
            </a:r>
            <a:r>
              <a:rPr lang="en-US" dirty="0"/>
              <a:t> at the last line of the code.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b="1" dirty="0"/>
              <a:t>debugger will stop </a:t>
            </a:r>
            <a:r>
              <a:rPr lang="en-US" dirty="0"/>
              <a:t>at this line, just after the beep signal.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We can press the </a:t>
            </a:r>
            <a:r>
              <a:rPr lang="en-US" b="1" dirty="0"/>
              <a:t>[Resume execution]</a:t>
            </a:r>
            <a:r>
              <a:rPr lang="en-US" dirty="0"/>
              <a:t> button to continue debugging.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You can further </a:t>
            </a:r>
            <a:r>
              <a:rPr lang="en-US" b="1" dirty="0"/>
              <a:t>play with </a:t>
            </a:r>
            <a:r>
              <a:rPr lang="en-US" b="1" noProof="1"/>
              <a:t>Tinkedcad</a:t>
            </a:r>
            <a:r>
              <a:rPr lang="en-US" b="1" dirty="0"/>
              <a:t> </a:t>
            </a:r>
            <a:r>
              <a:rPr lang="en-US" dirty="0"/>
              <a:t>alone, if you like it.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I hope this demonstration will help you understand the </a:t>
            </a:r>
            <a:r>
              <a:rPr lang="en-US" b="1" dirty="0"/>
              <a:t>concept of microcontrollers</a:t>
            </a:r>
            <a:r>
              <a:rPr lang="en-US" b="0" dirty="0"/>
              <a:t>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how to program them and </a:t>
            </a:r>
            <a:r>
              <a:rPr lang="en-US" b="0" dirty="0"/>
              <a:t>how to connect and use peripherals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Please ignore the technical details and </a:t>
            </a:r>
            <a:r>
              <a:rPr lang="en-US" b="1" dirty="0"/>
              <a:t>focus on the big picture</a:t>
            </a:r>
            <a:r>
              <a:rPr lang="en-US" dirty="0"/>
              <a:t>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what a </a:t>
            </a:r>
            <a:r>
              <a:rPr lang="en-US" b="1" dirty="0"/>
              <a:t>microcontroller</a:t>
            </a:r>
            <a:r>
              <a:rPr lang="en-US" dirty="0"/>
              <a:t> is, how </a:t>
            </a:r>
            <a:r>
              <a:rPr lang="en-US" b="1" dirty="0"/>
              <a:t>IoT systems</a:t>
            </a:r>
            <a:r>
              <a:rPr lang="en-US" dirty="0"/>
              <a:t> works, where we can use IoT,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and how do we </a:t>
            </a:r>
            <a:r>
              <a:rPr lang="en-US" b="1" dirty="0"/>
              <a:t>program microcontrollers</a:t>
            </a:r>
            <a:r>
              <a:rPr lang="en-US" b="0" dirty="0"/>
              <a:t>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as a concept, ignoring the technical details.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63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805031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Software engineering</a:t>
            </a:r>
            <a:r>
              <a:rPr lang="en-US" dirty="0"/>
              <a:t> is not just coding!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Software engineers deal with </a:t>
            </a:r>
            <a:r>
              <a:rPr lang="en-US" b="1" dirty="0"/>
              <a:t>many other aspects of software production and maintenance</a:t>
            </a:r>
            <a:r>
              <a:rPr lang="en-US" dirty="0"/>
              <a:t>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which are far beyond coding and debugging.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Software engineering </a:t>
            </a:r>
            <a:r>
              <a:rPr lang="en-US" dirty="0"/>
              <a:t>provides methodologies, concepts, principles, technologies, patterns, practices and tools for: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requirements</a:t>
            </a:r>
            <a:r>
              <a:rPr lang="en-US" dirty="0"/>
              <a:t> analysis, software </a:t>
            </a:r>
            <a:r>
              <a:rPr lang="en-US" b="1" dirty="0"/>
              <a:t>architecture</a:t>
            </a:r>
            <a:r>
              <a:rPr lang="en-US" dirty="0"/>
              <a:t> and </a:t>
            </a:r>
            <a:r>
              <a:rPr lang="en-US" b="1" dirty="0"/>
              <a:t>design</a:t>
            </a:r>
            <a:r>
              <a:rPr lang="en-US" b="0" dirty="0"/>
              <a:t>, software </a:t>
            </a:r>
            <a:r>
              <a:rPr lang="en-US" b="1" dirty="0"/>
              <a:t>construction</a:t>
            </a:r>
            <a:r>
              <a:rPr lang="en-US" b="0" dirty="0"/>
              <a:t> and </a:t>
            </a:r>
            <a:r>
              <a:rPr lang="en-US" b="1" dirty="0"/>
              <a:t>implementation</a:t>
            </a:r>
            <a:r>
              <a:rPr lang="en-US" b="0" dirty="0"/>
              <a:t>, software </a:t>
            </a:r>
            <a:r>
              <a:rPr lang="en-US" b="1" dirty="0"/>
              <a:t>testing</a:t>
            </a:r>
            <a:r>
              <a:rPr lang="en-US" b="0" dirty="0"/>
              <a:t> and </a:t>
            </a:r>
            <a:r>
              <a:rPr lang="en-US" b="1" dirty="0"/>
              <a:t>quality assurance</a:t>
            </a:r>
            <a:r>
              <a:rPr lang="en-US" b="0" dirty="0"/>
              <a:t>, </a:t>
            </a:r>
            <a:r>
              <a:rPr lang="en-US" b="1" dirty="0"/>
              <a:t>deployment </a:t>
            </a:r>
            <a:r>
              <a:rPr lang="en-US" b="0" dirty="0"/>
              <a:t>and </a:t>
            </a:r>
            <a:r>
              <a:rPr lang="en-US" b="1" dirty="0"/>
              <a:t>maintenance</a:t>
            </a:r>
            <a:r>
              <a:rPr lang="en-US" b="0" dirty="0"/>
              <a:t>, together with software </a:t>
            </a:r>
            <a:r>
              <a:rPr lang="en-US" b="1" dirty="0"/>
              <a:t>project management</a:t>
            </a:r>
            <a:r>
              <a:rPr lang="en-US" b="0" dirty="0"/>
              <a:t>.</a:t>
            </a: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Let's talk about all these </a:t>
            </a:r>
            <a:r>
              <a:rPr lang="en-US" b="1" dirty="0"/>
              <a:t>concepts and activities from software development</a:t>
            </a:r>
            <a:r>
              <a:rPr lang="en-US" dirty="0"/>
              <a:t>, which are beyond programming.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64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xmlns="" id="{13E7E88C-3297-4E72-B4EE-ADBB58DCE33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16986933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Software engineering is not just coding!</a:t>
            </a:r>
          </a:p>
          <a:p>
            <a:r>
              <a:rPr lang="en-US" dirty="0"/>
              <a:t>The </a:t>
            </a:r>
            <a:r>
              <a:rPr lang="en-US" b="1" dirty="0"/>
              <a:t>Software Development Lifecycle</a:t>
            </a:r>
            <a:r>
              <a:rPr lang="en-US" dirty="0"/>
              <a:t> (SLDC) always include the following activities (to some extent)</a:t>
            </a:r>
            <a:r>
              <a:rPr lang="bg-BG" dirty="0"/>
              <a:t>:</a:t>
            </a:r>
            <a:endParaRPr lang="en-US" b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Requirements</a:t>
            </a:r>
            <a:r>
              <a:rPr lang="en-US" dirty="0"/>
              <a:t> analysis, software </a:t>
            </a:r>
            <a:r>
              <a:rPr lang="en-US" b="1" dirty="0"/>
              <a:t>design</a:t>
            </a:r>
            <a:r>
              <a:rPr lang="en-US" b="0" dirty="0"/>
              <a:t>, software </a:t>
            </a:r>
            <a:r>
              <a:rPr lang="en-US" b="1" dirty="0"/>
              <a:t>construction</a:t>
            </a:r>
            <a:r>
              <a:rPr lang="en-US" b="0" dirty="0"/>
              <a:t>, software </a:t>
            </a:r>
            <a:r>
              <a:rPr lang="en-US" b="1" dirty="0"/>
              <a:t>testing</a:t>
            </a:r>
            <a:r>
              <a:rPr lang="en-US" b="0" dirty="0"/>
              <a:t>, </a:t>
            </a:r>
            <a:r>
              <a:rPr lang="en-US" b="1" dirty="0"/>
              <a:t>deployment </a:t>
            </a:r>
            <a:r>
              <a:rPr lang="en-US" b="0" dirty="0"/>
              <a:t>and </a:t>
            </a:r>
            <a:r>
              <a:rPr lang="en-US" b="1" dirty="0"/>
              <a:t>maintenance</a:t>
            </a:r>
            <a:r>
              <a:rPr lang="en-US" b="0" dirty="0"/>
              <a:t>, together with software </a:t>
            </a:r>
            <a:r>
              <a:rPr lang="en-US" b="1" dirty="0"/>
              <a:t>project management</a:t>
            </a:r>
            <a:r>
              <a:rPr lang="en-US" b="0" dirty="0"/>
              <a:t>.</a:t>
            </a:r>
          </a:p>
          <a:p>
            <a:endParaRPr lang="en-US" b="1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r>
              <a:rPr lang="en-US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Requirements analysis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(also called </a:t>
            </a:r>
            <a:r>
              <a:rPr lang="en-US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requirements engineering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)  is the first phase of software projects.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Requirements analysis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is the process of determining the </a:t>
            </a:r>
            <a:r>
              <a:rPr lang="en-US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business expectations, functionalities and constraints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for a software product, site, app, service or system.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Software requirements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define the </a:t>
            </a:r>
            <a:r>
              <a:rPr lang="en-US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functionality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of the system.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They consist of </a:t>
            </a:r>
            <a:r>
              <a:rPr lang="en-US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functional requirements 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(what the system should do)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and </a:t>
            </a:r>
            <a:r>
              <a:rPr lang="en-US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non-functional requirements 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(like performance and technical constraints).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In software engineering, the </a:t>
            </a:r>
            <a:r>
              <a:rPr lang="en-US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requirements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are described as </a:t>
            </a:r>
            <a:r>
              <a:rPr lang="en-US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formal or informal documentation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"</a:t>
            </a:r>
            <a:r>
              <a:rPr lang="en-US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functional specifications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", "</a:t>
            </a:r>
            <a:r>
              <a:rPr lang="en-US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user story cards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" or "</a:t>
            </a:r>
            <a:r>
              <a:rPr lang="en-US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UI prototypes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".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Gathering and describing the requirements 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is the job of the </a:t>
            </a:r>
            <a:r>
              <a:rPr lang="en-US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business analysts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They are the people who talk with the users and project stakeholders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and describe the processes, data flows, and </a:t>
            </a:r>
            <a:r>
              <a:rPr lang="en-US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software requirements 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in a way,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understandable for software developers.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Without </a:t>
            </a:r>
            <a:r>
              <a:rPr lang="en-US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clear requirements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writing software is messy and unproductive.</a:t>
            </a:r>
            <a:endParaRPr lang="bg-BG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Gathering clear requirements 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is an important step at the start of any software project,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but it usually lasts to some extent throughout the whole life of the project.</a:t>
            </a:r>
            <a:endParaRPr lang="bg-BG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 marL="0" lvl="0" indent="0">
              <a:buFont typeface="Arial" panose="020B0604020202020204" pitchFamily="34" charset="0"/>
              <a:buNone/>
            </a:pPr>
            <a:endParaRPr lang="bg-BG" b="1" dirty="0"/>
          </a:p>
          <a:p>
            <a:pPr lvl="0"/>
            <a:r>
              <a:rPr lang="en-US" b="1" dirty="0"/>
              <a:t>Software architecture and design</a:t>
            </a:r>
            <a:r>
              <a:rPr lang="en-US" b="0" dirty="0"/>
              <a:t> are the </a:t>
            </a:r>
            <a:r>
              <a:rPr lang="en-US" b="1" dirty="0"/>
              <a:t>technical plans and blueprints </a:t>
            </a:r>
            <a:r>
              <a:rPr lang="en-US" b="0" dirty="0"/>
              <a:t>how to implement the software requirements.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The </a:t>
            </a:r>
            <a:r>
              <a:rPr lang="en-US" b="1" dirty="0"/>
              <a:t>system architecture </a:t>
            </a:r>
            <a:r>
              <a:rPr lang="en-US" b="0" dirty="0"/>
              <a:t>describes how the system will be decomposed to </a:t>
            </a:r>
            <a:r>
              <a:rPr lang="en-US" b="1" dirty="0"/>
              <a:t>subsystems</a:t>
            </a:r>
            <a:r>
              <a:rPr lang="en-US" b="0" dirty="0"/>
              <a:t> (tiers, modules, components</a:t>
            </a:r>
            <a:r>
              <a:rPr lang="bg-BG" b="0" dirty="0"/>
              <a:t>, </a:t>
            </a:r>
            <a:r>
              <a:rPr lang="en-US" b="0" dirty="0"/>
              <a:t>etc.)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and the interaction between these subsystems.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This phase also includes the initial </a:t>
            </a:r>
            <a:r>
              <a:rPr lang="en-US" b="1" dirty="0"/>
              <a:t>design of the data model</a:t>
            </a:r>
            <a:r>
              <a:rPr lang="en-US" b="0" dirty="0"/>
              <a:t> (database design).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During the "architecture and design"</a:t>
            </a:r>
            <a:r>
              <a:rPr lang="en-US" b="1" dirty="0"/>
              <a:t> </a:t>
            </a:r>
            <a:r>
              <a:rPr lang="en-US" b="0" dirty="0"/>
              <a:t>phase the </a:t>
            </a:r>
            <a:r>
              <a:rPr lang="en-US" b="1" dirty="0"/>
              <a:t>software architects </a:t>
            </a:r>
            <a:r>
              <a:rPr lang="en-US" b="0" dirty="0"/>
              <a:t>(or senior developers)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decide on </a:t>
            </a:r>
            <a:r>
              <a:rPr lang="en-US" b="1" dirty="0"/>
              <a:t>the development stack</a:t>
            </a:r>
            <a:r>
              <a:rPr lang="bg-BG" b="0" dirty="0"/>
              <a:t>, </a:t>
            </a:r>
            <a:r>
              <a:rPr lang="en-US" b="0" dirty="0"/>
              <a:t>platforms, technologies, and tools to be used for development.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The </a:t>
            </a:r>
            <a:r>
              <a:rPr lang="en-US" b="1" dirty="0"/>
              <a:t>technical design </a:t>
            </a:r>
            <a:r>
              <a:rPr lang="en-US" b="0" dirty="0"/>
              <a:t>typically gives only the big picture for the system and its structure.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The </a:t>
            </a:r>
            <a:r>
              <a:rPr lang="en-US" b="1" dirty="0"/>
              <a:t>detailed design </a:t>
            </a:r>
            <a:r>
              <a:rPr lang="en-US" b="0" dirty="0"/>
              <a:t>is usually created during the software construction, when developers implement the system.</a:t>
            </a:r>
          </a:p>
          <a:p>
            <a:pPr lvl="0"/>
            <a:endParaRPr lang="en-US" b="1" dirty="0"/>
          </a:p>
          <a:p>
            <a:pPr lvl="0"/>
            <a:r>
              <a:rPr lang="en-US" b="1" dirty="0"/>
              <a:t>Software construction</a:t>
            </a:r>
            <a:r>
              <a:rPr lang="bg-BG" b="0" dirty="0"/>
              <a:t> </a:t>
            </a:r>
            <a:r>
              <a:rPr lang="en-US" b="0" dirty="0"/>
              <a:t>is the phase in which developers </a:t>
            </a:r>
            <a:r>
              <a:rPr lang="en-US" b="1" dirty="0"/>
              <a:t>create the software</a:t>
            </a:r>
            <a:r>
              <a:rPr lang="en-US" b="0" dirty="0"/>
              <a:t>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It is also called the "</a:t>
            </a:r>
            <a:r>
              <a:rPr lang="en-US" b="1" i="1" dirty="0"/>
              <a:t>implementation phase</a:t>
            </a:r>
            <a:r>
              <a:rPr lang="en-US" b="0" dirty="0"/>
              <a:t>", because developers </a:t>
            </a:r>
            <a:r>
              <a:rPr lang="en-US" b="1" dirty="0"/>
              <a:t>write the code </a:t>
            </a:r>
            <a:r>
              <a:rPr lang="en-US" b="0" dirty="0"/>
              <a:t>to implement the planned functionality.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During the implementation developers not only </a:t>
            </a:r>
            <a:r>
              <a:rPr lang="en-US" b="1" dirty="0"/>
              <a:t>write code</a:t>
            </a:r>
            <a:r>
              <a:rPr lang="en-US" b="0" dirty="0"/>
              <a:t>,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but they also </a:t>
            </a:r>
            <a:r>
              <a:rPr lang="en-US" b="1" dirty="0"/>
              <a:t>debug and test the code</a:t>
            </a:r>
            <a:r>
              <a:rPr lang="en-US" b="0" dirty="0"/>
              <a:t>, and </a:t>
            </a:r>
            <a:r>
              <a:rPr lang="en-US" b="1" dirty="0"/>
              <a:t>fix bugs</a:t>
            </a:r>
            <a:r>
              <a:rPr lang="en-US" b="0" dirty="0"/>
              <a:t>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take decisions how to implement certain functionalities,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search for </a:t>
            </a:r>
            <a:r>
              <a:rPr lang="en-US" b="1" dirty="0"/>
              <a:t>libraries and tools </a:t>
            </a:r>
            <a:r>
              <a:rPr lang="en-US" b="0" dirty="0"/>
              <a:t>for certain functionalities,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design and implement the </a:t>
            </a:r>
            <a:r>
              <a:rPr lang="en-US" b="1" dirty="0"/>
              <a:t>back-end APIs</a:t>
            </a:r>
            <a:r>
              <a:rPr lang="en-US" b="0" dirty="0"/>
              <a:t>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implement the </a:t>
            </a:r>
            <a:r>
              <a:rPr lang="en-US" b="1" dirty="0"/>
              <a:t>user interfaces</a:t>
            </a:r>
            <a:r>
              <a:rPr lang="en-US" b="0" dirty="0"/>
              <a:t> of the system,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/>
              <a:t>write </a:t>
            </a:r>
            <a:r>
              <a:rPr lang="en-US" b="1" dirty="0"/>
              <a:t>automated tests</a:t>
            </a:r>
            <a:r>
              <a:rPr lang="en-US" b="0" dirty="0"/>
              <a:t> (such as unit tests and integration tests),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and </a:t>
            </a:r>
            <a:r>
              <a:rPr lang="en-US" b="1" dirty="0"/>
              <a:t>integrate </a:t>
            </a:r>
            <a:r>
              <a:rPr lang="en-US" b="0" dirty="0"/>
              <a:t>different system components.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The </a:t>
            </a:r>
            <a:r>
              <a:rPr lang="en-US" b="1" dirty="0"/>
              <a:t>construction </a:t>
            </a:r>
            <a:r>
              <a:rPr lang="en-US" b="0" dirty="0"/>
              <a:t>takes most of the time and resources during the development.</a:t>
            </a:r>
          </a:p>
          <a:p>
            <a:pPr lvl="0"/>
            <a:endParaRPr lang="en-US" b="1" dirty="0"/>
          </a:p>
          <a:p>
            <a:pPr lvl="0"/>
            <a:r>
              <a:rPr lang="en-US" b="1" dirty="0"/>
              <a:t>Software testing</a:t>
            </a:r>
            <a:r>
              <a:rPr lang="en-US" b="0" dirty="0"/>
              <a:t> and </a:t>
            </a:r>
            <a:r>
              <a:rPr lang="en-US" b="1" dirty="0"/>
              <a:t>quality assurance </a:t>
            </a:r>
            <a:r>
              <a:rPr lang="en-US" b="0" dirty="0"/>
              <a:t>confirms that the developed software </a:t>
            </a:r>
            <a:r>
              <a:rPr lang="en-US" b="1" dirty="0"/>
              <a:t>conforms to the requirements</a:t>
            </a:r>
            <a:r>
              <a:rPr lang="en-US" b="0" dirty="0"/>
              <a:t>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Software testing and verification is performed by the </a:t>
            </a:r>
            <a:r>
              <a:rPr lang="en-US" b="1" dirty="0"/>
              <a:t>quality assurance (QA) engineers</a:t>
            </a:r>
            <a:r>
              <a:rPr lang="en-US" b="0" dirty="0"/>
              <a:t>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QA engineers test the code by performing </a:t>
            </a:r>
            <a:r>
              <a:rPr lang="en-US" b="1" dirty="0"/>
              <a:t>manual and automated testing</a:t>
            </a:r>
            <a:endParaRPr lang="en-US" b="0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and </a:t>
            </a:r>
            <a:r>
              <a:rPr lang="en-US" b="1" dirty="0"/>
              <a:t>report bugs </a:t>
            </a:r>
            <a:r>
              <a:rPr lang="en-US" b="0" dirty="0"/>
              <a:t>in the bug tracking system and track the work on fixing the bugs later.</a:t>
            </a:r>
          </a:p>
          <a:p>
            <a:pPr lvl="0"/>
            <a:endParaRPr lang="en-US" b="1" dirty="0"/>
          </a:p>
          <a:p>
            <a:pPr lvl="0"/>
            <a:r>
              <a:rPr lang="en-US" b="1" dirty="0"/>
              <a:t>Software release and deployment</a:t>
            </a:r>
            <a:r>
              <a:rPr lang="en-US" b="0" dirty="0"/>
              <a:t> is the process of building the software packages from its source code,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publishing the new versions of the software on a testing environment,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and after automated and sometimes manual testing, uploading the new version to the </a:t>
            </a:r>
            <a:r>
              <a:rPr lang="en-US" b="1" dirty="0"/>
              <a:t>production environment</a:t>
            </a:r>
            <a:r>
              <a:rPr lang="en-US" b="0" dirty="0"/>
              <a:t>.</a:t>
            </a:r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b="1" dirty="0"/>
              <a:t>Release and deployment</a:t>
            </a:r>
            <a:r>
              <a:rPr lang="en-US" b="0" dirty="0"/>
              <a:t> deals with containers, cloud, servers, builds, installation, configuration and administration of the testing and production environments.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Deployment </a:t>
            </a:r>
            <a:r>
              <a:rPr lang="en-US" b="0" dirty="0"/>
              <a:t>is usually performed first in a </a:t>
            </a:r>
            <a:r>
              <a:rPr lang="en-US" b="1" dirty="0"/>
              <a:t>testing environment</a:t>
            </a:r>
            <a:r>
              <a:rPr lang="en-US" b="0" dirty="0"/>
              <a:t> (a "staging" server), then the product is </a:t>
            </a:r>
            <a:r>
              <a:rPr lang="en-US" b="1" dirty="0"/>
              <a:t>tested</a:t>
            </a:r>
            <a:r>
              <a:rPr lang="en-US" b="0" dirty="0"/>
              <a:t> and then </a:t>
            </a:r>
            <a:r>
              <a:rPr lang="en-US" b="1" dirty="0"/>
              <a:t>deployed in production</a:t>
            </a:r>
            <a:r>
              <a:rPr lang="en-US" b="0" dirty="0"/>
              <a:t>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The entire process is typically </a:t>
            </a:r>
            <a:r>
              <a:rPr lang="en-US" b="1" dirty="0"/>
              <a:t>automated</a:t>
            </a:r>
            <a:r>
              <a:rPr lang="en-US" b="0" dirty="0"/>
              <a:t>, following </a:t>
            </a:r>
            <a:r>
              <a:rPr lang="en-US" b="1" dirty="0"/>
              <a:t>DevOps</a:t>
            </a:r>
            <a:r>
              <a:rPr lang="en-US" b="0" dirty="0"/>
              <a:t> practices and processes.</a:t>
            </a:r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b="0" dirty="0"/>
              <a:t>Software release and deployment is performed by the </a:t>
            </a:r>
            <a:r>
              <a:rPr lang="en-US" b="1" dirty="0"/>
              <a:t>DevOps engineers</a:t>
            </a:r>
            <a:r>
              <a:rPr lang="en-US" b="0" dirty="0"/>
              <a:t> (or senior developers),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who write scripts to automate this process and implement the so called "</a:t>
            </a:r>
            <a:r>
              <a:rPr lang="en-US" b="1" dirty="0"/>
              <a:t>continuous delivery</a:t>
            </a:r>
            <a:r>
              <a:rPr lang="en-US" b="0" dirty="0"/>
              <a:t>".</a:t>
            </a:r>
          </a:p>
          <a:p>
            <a:pPr lvl="0"/>
            <a:endParaRPr lang="en-US" b="1" dirty="0"/>
          </a:p>
          <a:p>
            <a:pPr lvl="0"/>
            <a:r>
              <a:rPr lang="en-US" b="1" dirty="0"/>
              <a:t>Software maintenance </a:t>
            </a:r>
            <a:r>
              <a:rPr lang="en-US" b="0" dirty="0"/>
              <a:t>is the process of: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monitoring </a:t>
            </a:r>
            <a:r>
              <a:rPr lang="en-US" b="0" dirty="0"/>
              <a:t>the software and </a:t>
            </a:r>
            <a:r>
              <a:rPr lang="en-US" b="1" dirty="0"/>
              <a:t>maintaining</a:t>
            </a:r>
            <a:r>
              <a:rPr lang="en-US" b="0" dirty="0"/>
              <a:t> its normal work,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/>
              <a:t>updating </a:t>
            </a:r>
            <a:r>
              <a:rPr lang="en-US" b="0" dirty="0"/>
              <a:t>the runtime environments, platforms and libraries,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/>
              <a:t>patching security problems,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bug fixing</a:t>
            </a:r>
            <a:r>
              <a:rPr lang="bg-BG" b="0" dirty="0"/>
              <a:t>,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enhancing </a:t>
            </a:r>
            <a:r>
              <a:rPr lang="en-US" b="0" dirty="0"/>
              <a:t>existing features,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and adding new functionalities to address changing requirements.</a:t>
            </a:r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b="0" dirty="0"/>
              <a:t>Software maintenance is usually a </a:t>
            </a:r>
            <a:r>
              <a:rPr lang="en-US" b="1" dirty="0"/>
              <a:t>long-lasting process</a:t>
            </a:r>
            <a:r>
              <a:rPr lang="en-US" b="0" dirty="0"/>
              <a:t>, that is going on for years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and is sometimes mixed with active development of new features.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en-US" b="1" dirty="0"/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b="1" dirty="0"/>
              <a:t>Software project management </a:t>
            </a:r>
            <a:r>
              <a:rPr lang="en-US" b="0" dirty="0"/>
              <a:t>is responsible for the 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planning, scheduling, resource allocation, execution, tracking and delivery of software projects.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Project managers 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(or software team leaders) are responsible for defining the </a:t>
            </a:r>
            <a:r>
              <a:rPr lang="en-US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tasks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prioritizing and scheduling them and tracking and controlling the work progress during </a:t>
            </a:r>
            <a:r>
              <a:rPr lang="en-US" b="0" dirty="0"/>
              <a:t>the entire software development lifecycle.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Project management 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is very important for </a:t>
            </a:r>
            <a:r>
              <a:rPr lang="en-US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the success 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of any software project,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so it needs experienced people to handle it responsibly.</a:t>
            </a:r>
            <a:endParaRPr lang="en-US" b="0" dirty="0"/>
          </a:p>
          <a:p>
            <a:pPr marL="0" lvl="0" indent="0">
              <a:buFont typeface="Arial" panose="020B0604020202020204" pitchFamily="34" charset="0"/>
              <a:buNone/>
            </a:pPr>
            <a:endParaRPr lang="bg-BG" b="1" dirty="0"/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b="0" dirty="0"/>
              <a:t>All the above-mentioned activities from the software development lifecycle are organized by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software development methodologies</a:t>
            </a:r>
            <a:r>
              <a:rPr lang="en-US" b="0" dirty="0"/>
              <a:t>, </a:t>
            </a:r>
            <a:r>
              <a:rPr lang="en-US" b="1" dirty="0"/>
              <a:t>development processes </a:t>
            </a:r>
            <a:r>
              <a:rPr lang="en-US" b="0" dirty="0"/>
              <a:t>or </a:t>
            </a:r>
            <a:r>
              <a:rPr lang="en-US" b="1" dirty="0"/>
              <a:t>process frameworks</a:t>
            </a:r>
            <a:r>
              <a:rPr lang="en-US" b="0" dirty="0"/>
              <a:t>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such as </a:t>
            </a:r>
            <a:r>
              <a:rPr lang="en-US" b="1" dirty="0"/>
              <a:t>Waterfall</a:t>
            </a:r>
            <a:r>
              <a:rPr lang="en-US" dirty="0"/>
              <a:t>, </a:t>
            </a:r>
            <a:r>
              <a:rPr lang="en-US" b="1" dirty="0"/>
              <a:t>Scrum</a:t>
            </a:r>
            <a:r>
              <a:rPr lang="en-US" dirty="0"/>
              <a:t> and </a:t>
            </a:r>
            <a:r>
              <a:rPr lang="en-US" b="1" dirty="0"/>
              <a:t>Kanban</a:t>
            </a:r>
            <a:r>
              <a:rPr lang="en-US" dirty="0"/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The </a:t>
            </a:r>
            <a:r>
              <a:rPr lang="en-US" b="1" dirty="0"/>
              <a:t>development process</a:t>
            </a:r>
            <a:r>
              <a:rPr lang="en-US" dirty="0"/>
              <a:t> defines the </a:t>
            </a:r>
            <a:r>
              <a:rPr lang="en-US" b="1" dirty="0"/>
              <a:t>project workflow</a:t>
            </a:r>
            <a:r>
              <a:rPr lang="en-US" b="0" dirty="0"/>
              <a:t>, development philosophy,</a:t>
            </a:r>
            <a:endParaRPr lang="en-US" b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and </a:t>
            </a:r>
            <a:r>
              <a:rPr lang="en-US" b="1" dirty="0"/>
              <a:t>key management, organizational and engineering practices</a:t>
            </a:r>
            <a:r>
              <a:rPr lang="en-US" b="0" dirty="0"/>
              <a:t>.</a:t>
            </a:r>
            <a:endParaRPr lang="bg-BG" b="0" dirty="0"/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b="0" dirty="0"/>
              <a:t>Most systems in modern software engineering are implemented in the spirit of "</a:t>
            </a:r>
            <a:r>
              <a:rPr lang="en-US" b="1" dirty="0"/>
              <a:t>agile development</a:t>
            </a:r>
            <a:r>
              <a:rPr lang="en-US" b="0" dirty="0"/>
              <a:t>".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Agile development </a:t>
            </a:r>
            <a:r>
              <a:rPr lang="en-US" b="0" dirty="0"/>
              <a:t>builds software </a:t>
            </a:r>
            <a:r>
              <a:rPr lang="en-US" b="1" dirty="0"/>
              <a:t>feature by feature</a:t>
            </a:r>
            <a:r>
              <a:rPr lang="en-US" b="0" dirty="0"/>
              <a:t>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Developers iteratively design and build </a:t>
            </a:r>
            <a:r>
              <a:rPr lang="en-US" b="1" dirty="0"/>
              <a:t>new features</a:t>
            </a:r>
            <a:r>
              <a:rPr lang="en-US" b="0" dirty="0"/>
              <a:t>, integrate them, deploy them, collect feedback,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fix the problems and proceed with the next feature until the project is completed.</a:t>
            </a:r>
          </a:p>
          <a:p>
            <a:r>
              <a:rPr lang="en-US" b="0" dirty="0"/>
              <a:t>S</a:t>
            </a:r>
            <a:r>
              <a:rPr lang="en-US" dirty="0"/>
              <a:t>oftware development lifecycle, software project management and development methodologies are a </a:t>
            </a:r>
            <a:r>
              <a:rPr lang="en-US" b="1" dirty="0"/>
              <a:t>broad topic in software engineering</a:t>
            </a:r>
            <a:r>
              <a:rPr lang="en-US" dirty="0"/>
              <a:t>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which </a:t>
            </a:r>
            <a:r>
              <a:rPr lang="en-US" b="1" dirty="0"/>
              <a:t>developers learn for years </a:t>
            </a:r>
            <a:r>
              <a:rPr lang="en-US" dirty="0"/>
              <a:t>during their career growth, as they gain experience.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Junior developers </a:t>
            </a:r>
            <a:r>
              <a:rPr lang="en-US" dirty="0"/>
              <a:t>should be familiar with all these concepts but cannot be experts.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65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370884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Software quality assurance </a:t>
            </a:r>
            <a:r>
              <a:rPr lang="en-US" dirty="0"/>
              <a:t>(</a:t>
            </a:r>
            <a:r>
              <a:rPr lang="en-US" b="1" dirty="0"/>
              <a:t>QA</a:t>
            </a:r>
            <a:r>
              <a:rPr lang="en-US" dirty="0"/>
              <a:t>) is an important topic in software development.</a:t>
            </a:r>
          </a:p>
          <a:p>
            <a:endParaRPr lang="bg-BG" dirty="0"/>
          </a:p>
          <a:p>
            <a:r>
              <a:rPr lang="en-US" dirty="0"/>
              <a:t>What is </a:t>
            </a:r>
            <a:r>
              <a:rPr lang="en-US" b="1" dirty="0"/>
              <a:t>software quality assurance </a:t>
            </a:r>
            <a:r>
              <a:rPr lang="en-US" dirty="0"/>
              <a:t>(</a:t>
            </a:r>
            <a:r>
              <a:rPr lang="en-US" b="1" dirty="0"/>
              <a:t>QA</a:t>
            </a:r>
            <a:r>
              <a:rPr lang="en-US" dirty="0"/>
              <a:t>)?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Software quality </a:t>
            </a:r>
            <a:r>
              <a:rPr lang="en-US" b="0" dirty="0"/>
              <a:t>assurance</a:t>
            </a:r>
            <a:r>
              <a:rPr lang="bg-BG" b="0" dirty="0"/>
              <a:t> </a:t>
            </a:r>
            <a:r>
              <a:rPr lang="en-US" b="0" dirty="0"/>
              <a:t>provides methodologies, practices and tools for ensuring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b="1" dirty="0"/>
              <a:t>quality</a:t>
            </a:r>
            <a:r>
              <a:rPr lang="en-US" b="0" dirty="0"/>
              <a:t> of the software products and systems and the development process.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454545"/>
                </a:solidFill>
                <a:effectLst/>
                <a:latin typeface="Roboto" panose="02000000000000000000" pitchFamily="2" charset="0"/>
              </a:rPr>
              <a:t>Software quality assurance </a:t>
            </a:r>
            <a:r>
              <a:rPr lang="en-US" b="0" i="0" dirty="0">
                <a:solidFill>
                  <a:srgbClr val="454545"/>
                </a:solidFill>
                <a:effectLst/>
                <a:latin typeface="Roboto" panose="02000000000000000000" pitchFamily="2" charset="0"/>
              </a:rPr>
              <a:t>goes beyond the </a:t>
            </a:r>
            <a:r>
              <a:rPr lang="en-US" b="1" i="0" dirty="0">
                <a:solidFill>
                  <a:srgbClr val="454545"/>
                </a:solidFill>
                <a:effectLst/>
                <a:latin typeface="Roboto" panose="02000000000000000000" pitchFamily="2" charset="0"/>
              </a:rPr>
              <a:t>quality of the software</a:t>
            </a:r>
            <a:r>
              <a:rPr lang="en-US" b="0" i="0" dirty="0">
                <a:solidFill>
                  <a:srgbClr val="454545"/>
                </a:solidFill>
                <a:effectLst/>
                <a:latin typeface="Roboto" panose="02000000000000000000" pitchFamily="2" charset="0"/>
              </a:rPr>
              <a:t>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454545"/>
                </a:solidFill>
                <a:effectLst/>
                <a:latin typeface="Roboto" panose="02000000000000000000" pitchFamily="2" charset="0"/>
              </a:rPr>
              <a:t>it also includes the </a:t>
            </a:r>
            <a:r>
              <a:rPr lang="en-US" b="1" i="0" dirty="0">
                <a:solidFill>
                  <a:srgbClr val="454545"/>
                </a:solidFill>
                <a:effectLst/>
                <a:latin typeface="Roboto" panose="02000000000000000000" pitchFamily="2" charset="0"/>
              </a:rPr>
              <a:t>quality of the process</a:t>
            </a:r>
            <a:r>
              <a:rPr lang="en-US" b="0" i="0" dirty="0">
                <a:solidFill>
                  <a:srgbClr val="454545"/>
                </a:solidFill>
                <a:effectLst/>
                <a:latin typeface="Roboto" panose="02000000000000000000" pitchFamily="2" charset="0"/>
              </a:rPr>
              <a:t> used to develop, test and release the software.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The software quality assurance is performed by the </a:t>
            </a:r>
            <a:r>
              <a:rPr lang="en-US" b="1" dirty="0"/>
              <a:t>QA engineers</a:t>
            </a:r>
            <a:r>
              <a:rPr lang="en-US" b="0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dirty="0"/>
              <a:t>QA engineers test the software</a:t>
            </a:r>
            <a:r>
              <a:rPr lang="en-US" b="0" dirty="0"/>
              <a:t>, its functionality</a:t>
            </a:r>
            <a:r>
              <a:rPr lang="bg-BG" b="0" dirty="0"/>
              <a:t>, </a:t>
            </a:r>
            <a:r>
              <a:rPr lang="en-US" b="0" dirty="0"/>
              <a:t>usability, security and other aspects,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dirty="0"/>
              <a:t>report and track bugs</a:t>
            </a:r>
            <a:r>
              <a:rPr lang="en-US" b="0" dirty="0"/>
              <a:t> and track the development process and its quality.</a:t>
            </a:r>
            <a:endParaRPr lang="en-US" b="1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b="0" dirty="0"/>
              <a:t>In the heart of the QA process is </a:t>
            </a:r>
            <a:r>
              <a:rPr lang="en-US" b="1" dirty="0"/>
              <a:t>software testing</a:t>
            </a:r>
            <a:r>
              <a:rPr lang="en-US" b="0" dirty="0"/>
              <a:t>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/>
              <a:t>Software testing </a:t>
            </a:r>
            <a:r>
              <a:rPr lang="en-US" b="0" dirty="0"/>
              <a:t>is the process of checking whether the software conforms to the requirements and </a:t>
            </a:r>
            <a:r>
              <a:rPr lang="en-US" b="1" dirty="0"/>
              <a:t>works as expected</a:t>
            </a:r>
            <a:r>
              <a:rPr lang="en-US" b="0" dirty="0"/>
              <a:t>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/>
              <a:t>Software testing </a:t>
            </a:r>
            <a:r>
              <a:rPr lang="en-US" b="0" dirty="0"/>
              <a:t>aims to </a:t>
            </a:r>
            <a:r>
              <a:rPr lang="en-US" b="1" dirty="0"/>
              <a:t>find the bugs </a:t>
            </a:r>
            <a:r>
              <a:rPr lang="en-US" b="0" dirty="0"/>
              <a:t>(or defects) in the software and to </a:t>
            </a:r>
            <a:r>
              <a:rPr lang="en-US" b="1" dirty="0"/>
              <a:t>report them </a:t>
            </a:r>
            <a:r>
              <a:rPr lang="en-US" b="0" dirty="0"/>
              <a:t>for fixing.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Software testing can be </a:t>
            </a:r>
            <a:r>
              <a:rPr lang="en-US" b="1" dirty="0"/>
              <a:t>manual</a:t>
            </a:r>
            <a:r>
              <a:rPr lang="en-US" b="0" dirty="0"/>
              <a:t> or </a:t>
            </a:r>
            <a:r>
              <a:rPr lang="en-US" b="1" dirty="0"/>
              <a:t>automated</a:t>
            </a:r>
            <a:r>
              <a:rPr lang="en-US" b="0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dirty="0"/>
              <a:t>Manual testing </a:t>
            </a:r>
            <a:r>
              <a:rPr lang="en-US" b="0" dirty="0"/>
              <a:t>is done by hand (using the keyboard and the mouse).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b="0" dirty="0"/>
              <a:t>The QA engineer </a:t>
            </a:r>
            <a:r>
              <a:rPr lang="en-US" b="1" dirty="0"/>
              <a:t>clicks on the software UI</a:t>
            </a:r>
            <a:r>
              <a:rPr lang="en-US" b="0" dirty="0"/>
              <a:t>, fills and submit forms, interacts with the software UI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b="0" dirty="0"/>
              <a:t>or invokes back-end operations by hand or by specialized tools,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b="0" dirty="0"/>
              <a:t>executes certain functionality, validates that it works correctly and </a:t>
            </a:r>
            <a:r>
              <a:rPr lang="en-US" b="1" dirty="0"/>
              <a:t>tries to find defects</a:t>
            </a:r>
            <a:r>
              <a:rPr lang="en-US" b="0" dirty="0"/>
              <a:t>.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b="1" dirty="0"/>
              <a:t>Manual testing </a:t>
            </a:r>
            <a:r>
              <a:rPr lang="en-US" b="0" dirty="0"/>
              <a:t>also involves testing the </a:t>
            </a:r>
            <a:r>
              <a:rPr lang="en-US" b="1" dirty="0"/>
              <a:t>user experience</a:t>
            </a:r>
            <a:r>
              <a:rPr lang="en-US" b="0" dirty="0"/>
              <a:t> (UX), the user interface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b="0" dirty="0"/>
              <a:t>and the visual look and feel of the software.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b="0" dirty="0"/>
              <a:t>It also focuses on testing the UI and the behavior in </a:t>
            </a:r>
            <a:r>
              <a:rPr lang="en-US" b="1" dirty="0"/>
              <a:t>different environments</a:t>
            </a:r>
            <a:r>
              <a:rPr lang="en-US" b="0" dirty="0"/>
              <a:t>, Web browsers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b="0" dirty="0"/>
              <a:t>and hardware devices, as well as checking security and other aspects.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/>
              <a:t>Automated testing </a:t>
            </a:r>
            <a:r>
              <a:rPr lang="en-US" b="0" dirty="0"/>
              <a:t>is done by scripts and programs, which perform robotic checks of the software.</a:t>
            </a:r>
          </a:p>
          <a:p>
            <a:pPr marL="10858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/>
              <a:t>Instead of clicking at the UI controls, filling and submitting forms by hand,</a:t>
            </a:r>
          </a:p>
          <a:p>
            <a:pPr marL="10858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/>
              <a:t>QA automation engineers </a:t>
            </a:r>
            <a:r>
              <a:rPr lang="en-US" b="0" dirty="0"/>
              <a:t>record scripts and write programs to do automate this</a:t>
            </a:r>
          </a:p>
          <a:p>
            <a:pPr marL="10858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/>
              <a:t>and to check whether the software behaves correctly without human innervation.</a:t>
            </a:r>
          </a:p>
          <a:p>
            <a:pPr marL="10858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/>
              <a:t>Thus, QA automation experts are "</a:t>
            </a:r>
            <a:r>
              <a:rPr lang="en-US" b="1" i="0" dirty="0">
                <a:solidFill>
                  <a:srgbClr val="5F6368"/>
                </a:solidFill>
                <a:effectLst/>
                <a:latin typeface="arial" panose="020B0604020202020204" pitchFamily="34" charset="0"/>
              </a:rPr>
              <a:t>software development</a:t>
            </a:r>
            <a:r>
              <a:rPr lang="en-US" b="1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 engineers in </a:t>
            </a:r>
            <a:r>
              <a:rPr lang="en-US" b="1" i="0" dirty="0">
                <a:solidFill>
                  <a:srgbClr val="5F6368"/>
                </a:solidFill>
                <a:effectLst/>
                <a:latin typeface="arial" panose="020B0604020202020204" pitchFamily="34" charset="0"/>
              </a:rPr>
              <a:t>test</a:t>
            </a:r>
            <a:r>
              <a:rPr lang="en-US" b="0" dirty="0"/>
              <a:t>".</a:t>
            </a:r>
            <a:endParaRPr lang="en-US" b="1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In addition to testing, there are a </a:t>
            </a:r>
            <a:r>
              <a:rPr lang="en-US" b="1" dirty="0"/>
              <a:t>few other approaches in software quality assurance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Code reviews</a:t>
            </a:r>
            <a:r>
              <a:rPr lang="en-US" dirty="0"/>
              <a:t> and </a:t>
            </a:r>
            <a:r>
              <a:rPr lang="en-US" b="1" dirty="0"/>
              <a:t>quality inspections </a:t>
            </a:r>
            <a:r>
              <a:rPr lang="en-US" dirty="0"/>
              <a:t>are proactive approaches to software quality.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They aim to </a:t>
            </a:r>
            <a:r>
              <a:rPr lang="en-US" b="1" dirty="0"/>
              <a:t>catch defects and bad practices early</a:t>
            </a:r>
            <a:r>
              <a:rPr lang="en-US" dirty="0"/>
              <a:t>, before they appear in the functionality.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Such practices</a:t>
            </a:r>
            <a:r>
              <a:rPr lang="bg-BG" b="0" dirty="0"/>
              <a:t> </a:t>
            </a:r>
            <a:r>
              <a:rPr lang="en-US" dirty="0"/>
              <a:t>are typically done by senior developers or senior QA engineers.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Code reviews</a:t>
            </a:r>
            <a:r>
              <a:rPr lang="en-US" dirty="0"/>
              <a:t> aim to </a:t>
            </a:r>
            <a:r>
              <a:rPr lang="en-US" b="1" dirty="0"/>
              <a:t>enforce good practices for internal code quality</a:t>
            </a:r>
            <a:r>
              <a:rPr lang="en-US" dirty="0"/>
              <a:t>, such as writing understandable and maintainable code, avoiding repeating code, using clear abstractions, formatting the code correctly, naming identifiers correctly, structuring the code in a clear way and many others.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Quality inspections </a:t>
            </a:r>
            <a:r>
              <a:rPr lang="en-US" dirty="0"/>
              <a:t>try to find problems in the code, by understanding its program logic and internal design.</a:t>
            </a:r>
            <a:endParaRPr lang="bg-BG" dirty="0"/>
          </a:p>
          <a:p>
            <a:endParaRPr lang="en-US" dirty="0"/>
          </a:p>
          <a:p>
            <a:r>
              <a:rPr lang="en-US" dirty="0"/>
              <a:t>The goal of the testing process is to </a:t>
            </a:r>
            <a:r>
              <a:rPr lang="en-US" b="1" dirty="0"/>
              <a:t>find and report the defects </a:t>
            </a:r>
            <a:r>
              <a:rPr lang="en-US" dirty="0"/>
              <a:t>and issues with the software.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/>
              <a:t>Reported bugs </a:t>
            </a:r>
            <a:r>
              <a:rPr lang="en-US" b="0" dirty="0"/>
              <a:t>are described, submitted and tracked in </a:t>
            </a:r>
            <a:r>
              <a:rPr lang="en-US" b="1" dirty="0"/>
              <a:t>issue tracking software</a:t>
            </a:r>
            <a:r>
              <a:rPr lang="en-US" b="0" dirty="0"/>
              <a:t> (or simply, </a:t>
            </a:r>
            <a:r>
              <a:rPr lang="en-US" b="1" dirty="0"/>
              <a:t>bug tracker</a:t>
            </a:r>
            <a:r>
              <a:rPr lang="en-US" b="0" dirty="0"/>
              <a:t>).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/>
              <a:t>In the issue tracker developers and QA engineers </a:t>
            </a:r>
            <a:r>
              <a:rPr lang="en-US" b="1" dirty="0"/>
              <a:t>discuss the issues</a:t>
            </a:r>
            <a:r>
              <a:rPr lang="en-US" b="0" dirty="0"/>
              <a:t>, prioritize them, assign them to team members,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/>
              <a:t>track the work on the issues and the changes of their status, confirm when an issue is fixed and finally close it.</a:t>
            </a:r>
            <a:endParaRPr lang="en-US" b="1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/>
              <a:t>Issue trackers track </a:t>
            </a:r>
            <a:r>
              <a:rPr lang="en-US" b="1" dirty="0"/>
              <a:t>not only the defects</a:t>
            </a:r>
            <a:r>
              <a:rPr lang="en-US" b="0" dirty="0"/>
              <a:t>, but also new feature requests and other issues with the software.</a:t>
            </a:r>
          </a:p>
          <a:p>
            <a:r>
              <a:rPr lang="en-US" b="1" dirty="0"/>
              <a:t>Software quality assurance </a:t>
            </a:r>
            <a:r>
              <a:rPr lang="en-US" b="0" dirty="0"/>
              <a:t>is a broad topic in software engineering,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and is a </a:t>
            </a:r>
            <a:r>
              <a:rPr lang="en-US" b="1" dirty="0"/>
              <a:t>separate profession </a:t>
            </a:r>
            <a:r>
              <a:rPr lang="en-US" dirty="0"/>
              <a:t>in many software companies.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QA engineers </a:t>
            </a:r>
            <a:r>
              <a:rPr lang="en-US" b="0" dirty="0"/>
              <a:t>should have basic software development and </a:t>
            </a:r>
            <a:r>
              <a:rPr lang="en-US" b="1" dirty="0"/>
              <a:t>technical skills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and </a:t>
            </a:r>
            <a:r>
              <a:rPr lang="en-US" b="1" dirty="0"/>
              <a:t>strong attention to the details </a:t>
            </a:r>
            <a:r>
              <a:rPr lang="en-US" b="0" dirty="0"/>
              <a:t>and quality, to be diligent and patient,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and to work persistently on the software quality, testing and test automation.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66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550814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an </a:t>
            </a:r>
            <a:r>
              <a:rPr lang="en-US" b="1" dirty="0"/>
              <a:t>example of QA engineering work</a:t>
            </a:r>
            <a:r>
              <a:rPr lang="en-US" dirty="0"/>
              <a:t>, let's look at a sample </a:t>
            </a:r>
            <a:r>
              <a:rPr lang="en-US" b="1" dirty="0"/>
              <a:t>issue tracker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link above opens </a:t>
            </a:r>
            <a:r>
              <a:rPr lang="en-US" b="1" dirty="0"/>
              <a:t>the public issue tracker of the "Bootstrap" project</a:t>
            </a:r>
            <a:r>
              <a:rPr lang="en-US" dirty="0"/>
              <a:t>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which is a popular responsive design framework.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Let's see </a:t>
            </a:r>
            <a:r>
              <a:rPr lang="en-US" b="1" dirty="0"/>
              <a:t>what's inside</a:t>
            </a:r>
            <a:r>
              <a:rPr lang="en-US" dirty="0"/>
              <a:t>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We have a few hundreds of </a:t>
            </a:r>
            <a:r>
              <a:rPr lang="en-US" b="1" dirty="0"/>
              <a:t>open (unfinished) issues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and a few thousands of </a:t>
            </a:r>
            <a:r>
              <a:rPr lang="en-US" b="1" dirty="0"/>
              <a:t>closed (completed) issues</a:t>
            </a:r>
            <a:r>
              <a:rPr lang="en-US" dirty="0"/>
              <a:t>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In the GitHub issue tracker, issues have </a:t>
            </a:r>
            <a:r>
              <a:rPr lang="en-US" b="1" dirty="0"/>
              <a:t>title</a:t>
            </a:r>
            <a:r>
              <a:rPr lang="en-US" dirty="0"/>
              <a:t>, </a:t>
            </a:r>
            <a:r>
              <a:rPr lang="en-US" b="1" dirty="0"/>
              <a:t>description</a:t>
            </a:r>
            <a:r>
              <a:rPr lang="en-US" dirty="0"/>
              <a:t>, </a:t>
            </a:r>
            <a:r>
              <a:rPr lang="en-US" b="1" dirty="0"/>
              <a:t>labels</a:t>
            </a:r>
            <a:r>
              <a:rPr lang="en-US" dirty="0"/>
              <a:t> and </a:t>
            </a:r>
            <a:r>
              <a:rPr lang="en-US" b="1" dirty="0"/>
              <a:t>comments</a:t>
            </a:r>
            <a:r>
              <a:rPr lang="en-US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Some issues can</a:t>
            </a:r>
            <a:r>
              <a:rPr lang="bg-BG" dirty="0"/>
              <a:t> </a:t>
            </a:r>
            <a:r>
              <a:rPr lang="en-US" dirty="0"/>
              <a:t>have also assigned developer, attachments, project and milestone,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but let's focus on </a:t>
            </a:r>
            <a:r>
              <a:rPr lang="en-US" b="1" dirty="0"/>
              <a:t>the concept of "issue tracking"</a:t>
            </a:r>
            <a:r>
              <a:rPr lang="en-US" dirty="0"/>
              <a:t>, not on the technical details.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Let's view what's inside an </a:t>
            </a:r>
            <a:r>
              <a:rPr lang="en-US" b="1" dirty="0"/>
              <a:t>open issue</a:t>
            </a:r>
            <a:r>
              <a:rPr lang="en-US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This is a </a:t>
            </a:r>
            <a:r>
              <a:rPr lang="en-US" b="1" dirty="0"/>
              <a:t>discussion </a:t>
            </a:r>
            <a:r>
              <a:rPr lang="en-US" dirty="0"/>
              <a:t>that begins with a description of the problem and then comments follow.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Closed issues </a:t>
            </a:r>
            <a:r>
              <a:rPr lang="en-US" dirty="0"/>
              <a:t>are similar, but they are either </a:t>
            </a:r>
            <a:r>
              <a:rPr lang="en-US" b="1" i="1" dirty="0"/>
              <a:t>fixed</a:t>
            </a:r>
            <a:r>
              <a:rPr lang="en-US" dirty="0"/>
              <a:t> or </a:t>
            </a:r>
            <a:r>
              <a:rPr lang="en-US" b="1" i="1" dirty="0"/>
              <a:t>refused to be fixed </a:t>
            </a:r>
            <a:r>
              <a:rPr lang="en-US" dirty="0"/>
              <a:t>for some reason.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en-US" dirty="0"/>
          </a:p>
          <a:p>
            <a:pPr marL="0" lv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67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xmlns="" id="{977D5E0A-86E5-46C7-85B6-1436FCCA6F2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7337095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case you have any </a:t>
            </a:r>
            <a:r>
              <a:rPr lang="en-US" b="1" dirty="0"/>
              <a:t>question</a:t>
            </a:r>
            <a:r>
              <a:rPr lang="en-US" dirty="0"/>
              <a:t>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feel free to </a:t>
            </a:r>
            <a:r>
              <a:rPr lang="en-US" b="1" dirty="0"/>
              <a:t>ask in the sli.do </a:t>
            </a:r>
            <a:r>
              <a:rPr lang="en-US" dirty="0"/>
              <a:t>platform using the code on the screen,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and the trainers will be happy to answer you very soon.</a:t>
            </a:r>
          </a:p>
          <a:p>
            <a:endParaRPr lang="bg-BG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xmlns="" id="{4C8B269A-F454-4312-89F8-6B41E0E5E0C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293497462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Unit testing </a:t>
            </a:r>
            <a:r>
              <a:rPr lang="en-US" dirty="0"/>
              <a:t>is an important concept and practice in software development.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/>
              <a:t>Unit tests </a:t>
            </a:r>
            <a:r>
              <a:rPr lang="en-US" dirty="0"/>
              <a:t>are pieces of code that </a:t>
            </a:r>
            <a:r>
              <a:rPr lang="en-US" b="1" dirty="0"/>
              <a:t>test specific functionality </a:t>
            </a:r>
            <a:r>
              <a:rPr lang="en-US" dirty="0"/>
              <a:t>in certain software component (called "</a:t>
            </a:r>
            <a:r>
              <a:rPr lang="en-US" b="1" i="1" dirty="0"/>
              <a:t>unit</a:t>
            </a:r>
            <a:r>
              <a:rPr lang="en-US" dirty="0"/>
              <a:t>").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Unit tests are</a:t>
            </a:r>
            <a:r>
              <a:rPr lang="en-US" b="1" dirty="0"/>
              <a:t> written by developers</a:t>
            </a:r>
            <a:r>
              <a:rPr lang="en-US" b="0" dirty="0"/>
              <a:t> (not by QA engineers).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/>
              <a:t>Unit tests are</a:t>
            </a:r>
            <a:r>
              <a:rPr lang="en-US" dirty="0"/>
              <a:t> part of the product </a:t>
            </a:r>
            <a:r>
              <a:rPr lang="en-US" b="1" dirty="0"/>
              <a:t>source code</a:t>
            </a:r>
            <a:r>
              <a:rPr lang="en-US" dirty="0"/>
              <a:t>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They aim to improve the </a:t>
            </a:r>
            <a:r>
              <a:rPr lang="en-US" b="1" dirty="0"/>
              <a:t>code quality</a:t>
            </a:r>
            <a:r>
              <a:rPr lang="en-US" dirty="0"/>
              <a:t>, </a:t>
            </a:r>
            <a:r>
              <a:rPr lang="en-US" b="1" dirty="0"/>
              <a:t>reliability</a:t>
            </a:r>
            <a:r>
              <a:rPr lang="en-US" dirty="0"/>
              <a:t> and </a:t>
            </a:r>
            <a:r>
              <a:rPr lang="en-US" b="1" dirty="0"/>
              <a:t>maintainability</a:t>
            </a:r>
            <a:r>
              <a:rPr lang="en-US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This is a simple example to </a:t>
            </a:r>
            <a:r>
              <a:rPr lang="en-US" b="1" dirty="0"/>
              <a:t>illustrate the idea of "unit testing"</a:t>
            </a:r>
            <a:r>
              <a:rPr lang="en-US" dirty="0"/>
              <a:t>: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We have a </a:t>
            </a:r>
            <a:r>
              <a:rPr lang="en-US" b="1" dirty="0"/>
              <a:t>function, which sums the elements </a:t>
            </a:r>
            <a:r>
              <a:rPr lang="en-US" dirty="0"/>
              <a:t>of given array of numbers.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We want to </a:t>
            </a:r>
            <a:r>
              <a:rPr lang="en-US" b="1" dirty="0"/>
              <a:t>test this function</a:t>
            </a:r>
            <a:r>
              <a:rPr lang="en-US" dirty="0"/>
              <a:t>, but not by hand.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We want to </a:t>
            </a:r>
            <a:r>
              <a:rPr lang="en-US" b="1" dirty="0"/>
              <a:t>write code</a:t>
            </a:r>
            <a:r>
              <a:rPr lang="en-US" dirty="0"/>
              <a:t>, which confirms that this function works correctly.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This is an </a:t>
            </a:r>
            <a:r>
              <a:rPr lang="en-US" b="1" dirty="0"/>
              <a:t>example </a:t>
            </a:r>
            <a:r>
              <a:rPr lang="en-US" b="0" dirty="0"/>
              <a:t>of </a:t>
            </a:r>
            <a:r>
              <a:rPr lang="en-US" dirty="0"/>
              <a:t>how we can </a:t>
            </a:r>
            <a:r>
              <a:rPr lang="en-US" b="1" dirty="0"/>
              <a:t>test the "sum" function</a:t>
            </a:r>
            <a:r>
              <a:rPr lang="en-US" dirty="0"/>
              <a:t>: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We </a:t>
            </a:r>
            <a:r>
              <a:rPr lang="en-US" b="1" dirty="0"/>
              <a:t>write a function </a:t>
            </a:r>
            <a:r>
              <a:rPr lang="en-US" b="0" dirty="0"/>
              <a:t>to hold the test cases</a:t>
            </a:r>
            <a:r>
              <a:rPr lang="en-US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This is the </a:t>
            </a:r>
            <a:r>
              <a:rPr lang="en-US" b="1" dirty="0"/>
              <a:t>first test</a:t>
            </a:r>
            <a:r>
              <a:rPr lang="en-US" dirty="0"/>
              <a:t> case, the first check.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It checks whether the sum of the array of two elements </a:t>
            </a:r>
            <a:r>
              <a:rPr lang="en-US" b="1" dirty="0"/>
              <a:t>[1, 2]</a:t>
            </a:r>
            <a:r>
              <a:rPr lang="en-US" dirty="0"/>
              <a:t> is </a:t>
            </a:r>
            <a:r>
              <a:rPr lang="en-US" b="1" dirty="0"/>
              <a:t>3</a:t>
            </a:r>
            <a:r>
              <a:rPr lang="en-US" dirty="0"/>
              <a:t>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If the execution result is not as expected, the </a:t>
            </a:r>
            <a:r>
              <a:rPr lang="en-US" b="1" dirty="0"/>
              <a:t>function will fail with an error</a:t>
            </a:r>
            <a:r>
              <a:rPr lang="en-US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The </a:t>
            </a:r>
            <a:r>
              <a:rPr lang="en-US" b="1" dirty="0"/>
              <a:t>second test</a:t>
            </a:r>
            <a:r>
              <a:rPr lang="en-US" dirty="0"/>
              <a:t> checks whether the sum of the array, holding a single element </a:t>
            </a:r>
            <a:r>
              <a:rPr lang="en-US" b="1" dirty="0"/>
              <a:t>[-2]</a:t>
            </a:r>
            <a:r>
              <a:rPr lang="en-US" dirty="0"/>
              <a:t> is </a:t>
            </a:r>
            <a:r>
              <a:rPr lang="en-US" b="1" dirty="0"/>
              <a:t>-2</a:t>
            </a:r>
            <a:r>
              <a:rPr lang="en-US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The </a:t>
            </a:r>
            <a:r>
              <a:rPr lang="en-US" b="1" dirty="0"/>
              <a:t>third test</a:t>
            </a:r>
            <a:r>
              <a:rPr lang="en-US" dirty="0"/>
              <a:t> checks whether the sum of an </a:t>
            </a:r>
            <a:r>
              <a:rPr lang="en-US" b="1" dirty="0"/>
              <a:t>empty array</a:t>
            </a:r>
            <a:r>
              <a:rPr lang="en-US" dirty="0"/>
              <a:t> is </a:t>
            </a:r>
            <a:r>
              <a:rPr lang="en-US" b="1" dirty="0"/>
              <a:t>0</a:t>
            </a:r>
            <a:r>
              <a:rPr lang="en-US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This example is just a simple way to illustrate </a:t>
            </a:r>
            <a:r>
              <a:rPr lang="en-US" b="1" dirty="0"/>
              <a:t>the concept of "unit testing"</a:t>
            </a:r>
            <a:r>
              <a:rPr lang="en-US" dirty="0"/>
              <a:t>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Don't follow it as best practice. </a:t>
            </a:r>
            <a:r>
              <a:rPr lang="en-US" b="0" dirty="0"/>
              <a:t>It is not!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It combines multiple test cases in a single test function, and this is a bad practice.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But </a:t>
            </a:r>
            <a:r>
              <a:rPr lang="en-US" b="1" dirty="0"/>
              <a:t>the idea of unit testing is clear</a:t>
            </a:r>
            <a:r>
              <a:rPr lang="en-US" dirty="0"/>
              <a:t>: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Unit tests execute the code with sample input data and entrance conditions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and </a:t>
            </a:r>
            <a:r>
              <a:rPr lang="en-US" b="1" dirty="0"/>
              <a:t>check whether the returned result, exit conditions and behavior are correct</a:t>
            </a:r>
            <a:r>
              <a:rPr lang="en-US" dirty="0"/>
              <a:t>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Unit testing usually is performed within a </a:t>
            </a:r>
            <a:r>
              <a:rPr lang="en-US" b="1" dirty="0"/>
              <a:t>unit testing framework</a:t>
            </a:r>
            <a:r>
              <a:rPr lang="en-US" dirty="0"/>
              <a:t>,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which organizes and structures the tests consistently.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68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627215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Unit testing frameworks </a:t>
            </a:r>
            <a:r>
              <a:rPr lang="en-US" dirty="0"/>
              <a:t>simplify, structure and organize the </a:t>
            </a:r>
            <a:r>
              <a:rPr lang="en-US" b="1" dirty="0"/>
              <a:t>unit testing process</a:t>
            </a:r>
            <a:r>
              <a:rPr lang="en-US" b="0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Unit testing frameworks </a:t>
            </a:r>
            <a:r>
              <a:rPr lang="en-US" b="1" dirty="0"/>
              <a:t>execute the tests </a:t>
            </a:r>
            <a:r>
              <a:rPr lang="en-US" b="0" dirty="0"/>
              <a:t>and </a:t>
            </a:r>
            <a:r>
              <a:rPr lang="en-US" b="1" dirty="0"/>
              <a:t>generate reports</a:t>
            </a:r>
            <a:r>
              <a:rPr lang="en-US" b="0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Developers use the framework to </a:t>
            </a:r>
            <a:r>
              <a:rPr lang="en-US" b="1" dirty="0"/>
              <a:t>structure the tests</a:t>
            </a:r>
            <a:r>
              <a:rPr lang="en-US" b="0" dirty="0"/>
              <a:t>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to </a:t>
            </a:r>
            <a:r>
              <a:rPr lang="en-US" b="1" dirty="0"/>
              <a:t>organize </a:t>
            </a:r>
            <a:r>
              <a:rPr lang="en-US" b="0" dirty="0"/>
              <a:t>them in a hierarchy using classes and functions,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to </a:t>
            </a:r>
            <a:r>
              <a:rPr lang="en-US" b="1" dirty="0"/>
              <a:t>assert</a:t>
            </a:r>
            <a:r>
              <a:rPr lang="en-US" b="0" dirty="0"/>
              <a:t> the execution results and exit conditions for correctness,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to handle some specific situations (like "</a:t>
            </a:r>
            <a:r>
              <a:rPr lang="en-US" b="1" i="1" dirty="0"/>
              <a:t>expected error</a:t>
            </a:r>
            <a:r>
              <a:rPr lang="en-US" b="0" dirty="0"/>
              <a:t>" or "</a:t>
            </a:r>
            <a:r>
              <a:rPr lang="en-US" b="1" i="1" dirty="0"/>
              <a:t>expected timeout</a:t>
            </a:r>
            <a:r>
              <a:rPr lang="en-US" b="0" dirty="0"/>
              <a:t>")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and to </a:t>
            </a:r>
            <a:r>
              <a:rPr lang="en-US" b="1" dirty="0"/>
              <a:t>automate</a:t>
            </a:r>
            <a:r>
              <a:rPr lang="en-US" b="0" dirty="0"/>
              <a:t> some aspects of the testing process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(like initializing the testing environment at startup and cleaning it up at shutdown).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Examples </a:t>
            </a:r>
            <a:r>
              <a:rPr lang="en-US" dirty="0"/>
              <a:t>of unit testing frameworks are: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The "</a:t>
            </a:r>
            <a:r>
              <a:rPr lang="en-US" b="1" dirty="0"/>
              <a:t>Mocha</a:t>
            </a:r>
            <a:r>
              <a:rPr lang="en-US" dirty="0"/>
              <a:t>" testing framework for JavaScript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and the </a:t>
            </a:r>
            <a:r>
              <a:rPr lang="en-US" b="1" dirty="0"/>
              <a:t>JUnit </a:t>
            </a:r>
            <a:r>
              <a:rPr lang="en-US" dirty="0"/>
              <a:t>framework for Java.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en-US" dirty="0"/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dirty="0"/>
              <a:t>This an </a:t>
            </a:r>
            <a:r>
              <a:rPr lang="en-US" b="1" dirty="0"/>
              <a:t>example </a:t>
            </a:r>
            <a:r>
              <a:rPr lang="en-US" b="0" dirty="0"/>
              <a:t>of </a:t>
            </a:r>
            <a:r>
              <a:rPr lang="en-US" dirty="0"/>
              <a:t>how the test cases from the previous example can be </a:t>
            </a:r>
            <a:r>
              <a:rPr lang="en-US" b="1" dirty="0"/>
              <a:t>structured </a:t>
            </a:r>
            <a:r>
              <a:rPr lang="en-US" dirty="0"/>
              <a:t>within the </a:t>
            </a:r>
            <a:r>
              <a:rPr lang="en-US" b="1" dirty="0"/>
              <a:t>Mocha framework</a:t>
            </a:r>
            <a:r>
              <a:rPr lang="en-US" dirty="0"/>
              <a:t> for JavaScript.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We first include the required </a:t>
            </a:r>
            <a:r>
              <a:rPr lang="en-US" b="1" dirty="0"/>
              <a:t>libraries</a:t>
            </a:r>
            <a:r>
              <a:rPr lang="en-US" dirty="0"/>
              <a:t>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Then we define a "</a:t>
            </a:r>
            <a:r>
              <a:rPr lang="en-US" b="1" dirty="0"/>
              <a:t>test suite</a:t>
            </a:r>
            <a:r>
              <a:rPr lang="en-US" dirty="0"/>
              <a:t>".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This is a </a:t>
            </a:r>
            <a:r>
              <a:rPr lang="en-US" b="1" dirty="0"/>
              <a:t>group </a:t>
            </a:r>
            <a:r>
              <a:rPr lang="en-US" dirty="0"/>
              <a:t>of related unit tests.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dirty="0"/>
              <a:t>Within the test suite we define our </a:t>
            </a:r>
            <a:r>
              <a:rPr lang="en-US" b="1" dirty="0"/>
              <a:t>first test</a:t>
            </a:r>
            <a:r>
              <a:rPr lang="en-US" dirty="0"/>
              <a:t>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It holds a function to check whether the sum of the array [1, 2] is 3.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en-US" dirty="0"/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dirty="0"/>
              <a:t>The </a:t>
            </a:r>
            <a:r>
              <a:rPr lang="en-US" b="1" dirty="0"/>
              <a:t>second test </a:t>
            </a:r>
            <a:r>
              <a:rPr lang="en-US" dirty="0"/>
              <a:t>follows the same syntax: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It checks whether the sum of the array [-2] (a single element) is as expected: -2.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dirty="0"/>
              <a:t>Similarly, the </a:t>
            </a:r>
            <a:r>
              <a:rPr lang="en-US" b="1" dirty="0"/>
              <a:t>third test </a:t>
            </a:r>
            <a:r>
              <a:rPr lang="en-US" dirty="0"/>
              <a:t>checks whether the sum of empty array is 0.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That's all.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en-US" dirty="0"/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dirty="0"/>
              <a:t>When we run the tests, we see a </a:t>
            </a:r>
            <a:r>
              <a:rPr lang="en-US" b="1" dirty="0"/>
              <a:t>test execution report</a:t>
            </a:r>
            <a:r>
              <a:rPr lang="en-US" dirty="0"/>
              <a:t> like this, shown on the screenshot.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I don't want to go into deeper details.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The concept </a:t>
            </a:r>
            <a:r>
              <a:rPr lang="en-US" dirty="0"/>
              <a:t>is well illustrated.</a:t>
            </a:r>
          </a:p>
          <a:p>
            <a:r>
              <a:rPr lang="en-US" dirty="0"/>
              <a:t>Perhaps, I need to mention, that unit testing has not only its </a:t>
            </a:r>
            <a:r>
              <a:rPr lang="en-US" b="1" dirty="0"/>
              <a:t>technical side</a:t>
            </a:r>
            <a:r>
              <a:rPr lang="en-US" dirty="0"/>
              <a:t>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to use correctly the testing frameworks and libraries.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It has also its </a:t>
            </a:r>
            <a:r>
              <a:rPr lang="en-US" b="1" dirty="0"/>
              <a:t>engineering side</a:t>
            </a:r>
            <a:r>
              <a:rPr lang="en-US" dirty="0"/>
              <a:t>: to decide what and how to test.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Unit test writers usually follow the "</a:t>
            </a:r>
            <a:r>
              <a:rPr lang="en-US" b="1" dirty="0"/>
              <a:t>AAA pattern</a:t>
            </a:r>
            <a:r>
              <a:rPr lang="en-US" dirty="0"/>
              <a:t>":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/>
              <a:t>arrange </a:t>
            </a:r>
            <a:r>
              <a:rPr lang="en-US" dirty="0"/>
              <a:t>the input data and entrance conditions,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/>
              <a:t>act</a:t>
            </a:r>
            <a:r>
              <a:rPr lang="en-US" dirty="0"/>
              <a:t> (execute the function for testing),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and </a:t>
            </a:r>
            <a:r>
              <a:rPr lang="en-US" b="1" dirty="0"/>
              <a:t>assert </a:t>
            </a:r>
            <a:r>
              <a:rPr lang="en-US" dirty="0"/>
              <a:t>whether the results and the exit conditions are as expected.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Testing usually covers: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the </a:t>
            </a:r>
            <a:r>
              <a:rPr lang="en-US" b="1" dirty="0"/>
              <a:t>straightforward case</a:t>
            </a:r>
            <a:r>
              <a:rPr lang="en-US" b="0" dirty="0"/>
              <a:t> – the typical use of the function</a:t>
            </a:r>
            <a:r>
              <a:rPr lang="en-US" dirty="0"/>
              <a:t>, 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the </a:t>
            </a:r>
            <a:r>
              <a:rPr lang="en-US" b="1" dirty="0"/>
              <a:t>edge cases </a:t>
            </a:r>
            <a:r>
              <a:rPr lang="en-US" dirty="0"/>
              <a:t>(such as empty array or negative numbers),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testing for </a:t>
            </a:r>
            <a:r>
              <a:rPr lang="en-US" b="1" dirty="0"/>
              <a:t>performance</a:t>
            </a:r>
            <a:r>
              <a:rPr lang="en-US" b="0" dirty="0"/>
              <a:t>, for </a:t>
            </a:r>
            <a:r>
              <a:rPr lang="en-US" b="1" dirty="0"/>
              <a:t>error handling</a:t>
            </a:r>
            <a:r>
              <a:rPr lang="en-US" dirty="0"/>
              <a:t>, etc.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Testing should be enough to find the bugs and potential problems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and not too much, because it takes time to write and maintain the test cases.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/>
              <a:t>Tools for measuring the so called "</a:t>
            </a:r>
            <a:r>
              <a:rPr lang="en-US" b="1" dirty="0"/>
              <a:t>code coverage</a:t>
            </a:r>
            <a:r>
              <a:rPr lang="en-US" b="0" dirty="0"/>
              <a:t>" </a:t>
            </a:r>
            <a:r>
              <a:rPr lang="en-US" dirty="0"/>
              <a:t>can give a good sign whether a function is tested enough or not.</a:t>
            </a:r>
          </a:p>
          <a:p>
            <a:r>
              <a:rPr lang="en-US" dirty="0"/>
              <a:t>Developers should be </a:t>
            </a:r>
            <a:r>
              <a:rPr lang="en-US" b="1" dirty="0"/>
              <a:t>familiar with unit testing and test automation</a:t>
            </a:r>
            <a:r>
              <a:rPr lang="en-US" dirty="0"/>
              <a:t>, even junior developers!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</a:t>
            </a:r>
            <a:r>
              <a:rPr lang="en-US" b="1" dirty="0"/>
              <a:t>shall learn </a:t>
            </a:r>
            <a:r>
              <a:rPr lang="en-US" b="0" dirty="0"/>
              <a:t>in detail </a:t>
            </a:r>
            <a:r>
              <a:rPr lang="en-US" dirty="0"/>
              <a:t>the concept of "</a:t>
            </a:r>
            <a:r>
              <a:rPr lang="en-US" b="1" dirty="0"/>
              <a:t>unit testing</a:t>
            </a:r>
            <a:r>
              <a:rPr lang="en-US" dirty="0"/>
              <a:t>" and how to </a:t>
            </a:r>
            <a:r>
              <a:rPr lang="en-US" b="1" dirty="0"/>
              <a:t>use unit testing frameworks</a:t>
            </a:r>
            <a:r>
              <a:rPr lang="en-US" dirty="0"/>
              <a:t>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how to </a:t>
            </a:r>
            <a:r>
              <a:rPr lang="en-US" b="1" dirty="0"/>
              <a:t>write efficiently unit tests </a:t>
            </a:r>
            <a:r>
              <a:rPr lang="en-US" dirty="0"/>
              <a:t>and integration tests,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how to use tools like "</a:t>
            </a:r>
            <a:r>
              <a:rPr lang="en-US" b="1" dirty="0"/>
              <a:t>code coverage</a:t>
            </a:r>
            <a:r>
              <a:rPr lang="en-US" dirty="0"/>
              <a:t>" and "</a:t>
            </a:r>
            <a:r>
              <a:rPr lang="en-US" b="1" dirty="0"/>
              <a:t>mocking</a:t>
            </a:r>
            <a:r>
              <a:rPr lang="en-US" dirty="0"/>
              <a:t>"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 the advanced programming training modules at </a:t>
            </a:r>
            <a:r>
              <a:rPr lang="en-US" b="1" dirty="0"/>
              <a:t>SoftUni</a:t>
            </a:r>
            <a:r>
              <a:rPr lang="en-US" dirty="0"/>
              <a:t>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69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041386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let's see the process of </a:t>
            </a:r>
            <a:r>
              <a:rPr lang="en-US" b="1" dirty="0"/>
              <a:t>unit testing with the Mocha framework </a:t>
            </a:r>
            <a:r>
              <a:rPr lang="en-US" dirty="0"/>
              <a:t>in a </a:t>
            </a:r>
            <a:r>
              <a:rPr lang="en-US" b="1" dirty="0"/>
              <a:t>live code example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open the link to the sample project at repl.it.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It takes some time to load, as usually.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file "</a:t>
            </a:r>
            <a:r>
              <a:rPr lang="en-US" b="1" dirty="0"/>
              <a:t>index.js</a:t>
            </a:r>
            <a:r>
              <a:rPr lang="en-US" dirty="0"/>
              <a:t>" holds the function we want to test.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The file "</a:t>
            </a:r>
            <a:r>
              <a:rPr lang="en-US" b="1" dirty="0"/>
              <a:t>index.test.js</a:t>
            </a:r>
            <a:r>
              <a:rPr lang="en-US" dirty="0"/>
              <a:t>" holds the unit tests.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We </a:t>
            </a:r>
            <a:r>
              <a:rPr lang="en-US" b="1" dirty="0"/>
              <a:t>run </a:t>
            </a:r>
            <a:r>
              <a:rPr lang="en-US" dirty="0"/>
              <a:t>the code example.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The output is a </a:t>
            </a:r>
            <a:r>
              <a:rPr lang="en-US" b="1" dirty="0"/>
              <a:t>colorful report </a:t>
            </a:r>
            <a:r>
              <a:rPr lang="en-US" b="0" dirty="0"/>
              <a:t>on </a:t>
            </a:r>
            <a:r>
              <a:rPr lang="en-US" dirty="0"/>
              <a:t>passed and failed tests.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One of the tests seems to have </a:t>
            </a:r>
            <a:r>
              <a:rPr lang="en-US" b="1" dirty="0"/>
              <a:t>failed</a:t>
            </a:r>
            <a:r>
              <a:rPr lang="en-US" dirty="0"/>
              <a:t>: the </a:t>
            </a:r>
            <a:r>
              <a:rPr lang="en-US" b="1" dirty="0"/>
              <a:t>empty array </a:t>
            </a:r>
            <a:r>
              <a:rPr lang="en-US" dirty="0"/>
              <a:t>test.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If we look at the code of </a:t>
            </a:r>
            <a:r>
              <a:rPr lang="en-US" b="1" dirty="0"/>
              <a:t>the "sum" function</a:t>
            </a:r>
            <a:r>
              <a:rPr lang="en-US" dirty="0"/>
              <a:t>, we shall find the problem.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It starts from the element at position 0, which does not exist in empty arrays.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We can </a:t>
            </a:r>
            <a:r>
              <a:rPr lang="en-US" b="1" dirty="0"/>
              <a:t>fix the bug</a:t>
            </a:r>
            <a:r>
              <a:rPr lang="en-US" dirty="0"/>
              <a:t> and run the tests again.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I shall leave this exercises for you.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70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xmlns="" id="{977D5E0A-86E5-46C7-85B6-1436FCCA6F2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413166528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Source control systems </a:t>
            </a:r>
            <a:r>
              <a:rPr lang="en-US" b="0" dirty="0"/>
              <a:t>are critical for the software development process and </a:t>
            </a:r>
            <a:r>
              <a:rPr lang="en-US" b="1" dirty="0"/>
              <a:t>coding in a team</a:t>
            </a:r>
            <a:r>
              <a:rPr lang="en-US" b="0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Virtually </a:t>
            </a:r>
            <a:r>
              <a:rPr lang="en-US" b="1" dirty="0"/>
              <a:t>all major companies </a:t>
            </a:r>
            <a:r>
              <a:rPr lang="en-US" b="0" dirty="0"/>
              <a:t>and software development teams </a:t>
            </a:r>
            <a:r>
              <a:rPr lang="en-US" b="1" dirty="0"/>
              <a:t>use source control systems</a:t>
            </a:r>
            <a:r>
              <a:rPr lang="en-US" b="0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There are </a:t>
            </a:r>
            <a:r>
              <a:rPr lang="en-US" b="1" dirty="0"/>
              <a:t>no exceptions</a:t>
            </a:r>
            <a:r>
              <a:rPr lang="en-US" b="0" dirty="0"/>
              <a:t>: if you are a developer, you should know how to work with source control systems like </a:t>
            </a:r>
            <a:r>
              <a:rPr lang="en-US" b="1" dirty="0"/>
              <a:t>Git</a:t>
            </a:r>
            <a:r>
              <a:rPr lang="en-US" b="0" dirty="0"/>
              <a:t> and </a:t>
            </a:r>
            <a:r>
              <a:rPr lang="en-US" b="1" dirty="0"/>
              <a:t>SVN</a:t>
            </a:r>
            <a:r>
              <a:rPr lang="en-US" b="0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"</a:t>
            </a:r>
            <a:r>
              <a:rPr lang="en-US" b="1" dirty="0"/>
              <a:t>Source control</a:t>
            </a:r>
            <a:r>
              <a:rPr lang="en-US" b="0" dirty="0"/>
              <a:t>" or "</a:t>
            </a:r>
            <a:r>
              <a:rPr lang="en-US" b="1" dirty="0"/>
              <a:t>version control</a:t>
            </a:r>
            <a:r>
              <a:rPr lang="en-US" b="0" dirty="0"/>
              <a:t>" is a concept</a:t>
            </a:r>
            <a:r>
              <a:rPr lang="bg-BG" b="0" dirty="0"/>
              <a:t> </a:t>
            </a:r>
            <a:r>
              <a:rPr lang="en-US" b="0" dirty="0"/>
              <a:t>in software engineering, used every day by </a:t>
            </a:r>
            <a:r>
              <a:rPr lang="en-US" b="1" dirty="0"/>
              <a:t>millions of developers</a:t>
            </a:r>
            <a:r>
              <a:rPr lang="en-US" b="0" dirty="0"/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b="0" dirty="0"/>
          </a:p>
          <a:p>
            <a:r>
              <a:rPr lang="en-US" b="1" dirty="0"/>
              <a:t>Source control systems </a:t>
            </a:r>
            <a:r>
              <a:rPr lang="en-US" dirty="0"/>
              <a:t>keep the source code and other project assets in a shared </a:t>
            </a:r>
            <a:r>
              <a:rPr lang="en-US" b="1" dirty="0"/>
              <a:t>repository</a:t>
            </a:r>
            <a:r>
              <a:rPr lang="en-US" b="0" dirty="0"/>
              <a:t>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available through the Internet or in a local environment.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Developers can </a:t>
            </a:r>
            <a:r>
              <a:rPr lang="en-US" b="1" dirty="0"/>
              <a:t>clone</a:t>
            </a:r>
            <a:r>
              <a:rPr lang="en-US" dirty="0"/>
              <a:t> a repository, </a:t>
            </a:r>
            <a:r>
              <a:rPr lang="en-US" b="1" dirty="0"/>
              <a:t>pull</a:t>
            </a:r>
            <a:r>
              <a:rPr lang="en-US" dirty="0"/>
              <a:t> the latest version of the code,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commit </a:t>
            </a:r>
            <a:r>
              <a:rPr lang="en-US" dirty="0"/>
              <a:t>&amp; </a:t>
            </a:r>
            <a:r>
              <a:rPr lang="en-US" b="1" dirty="0"/>
              <a:t>push</a:t>
            </a:r>
            <a:r>
              <a:rPr lang="en-US" dirty="0"/>
              <a:t> the local changes, </a:t>
            </a:r>
            <a:r>
              <a:rPr lang="en-US" b="1" dirty="0"/>
              <a:t>merge </a:t>
            </a:r>
            <a:r>
              <a:rPr lang="en-US" b="0" dirty="0"/>
              <a:t>the </a:t>
            </a:r>
            <a:r>
              <a:rPr lang="en-US" dirty="0"/>
              <a:t>conflicting changes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and </a:t>
            </a:r>
            <a:r>
              <a:rPr lang="en-US" b="1" dirty="0"/>
              <a:t>collaborate </a:t>
            </a:r>
            <a:r>
              <a:rPr lang="en-US" dirty="0"/>
              <a:t>with the other developers.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They can also view the </a:t>
            </a:r>
            <a:r>
              <a:rPr lang="en-US" b="1" dirty="0"/>
              <a:t>change logs </a:t>
            </a:r>
            <a:r>
              <a:rPr lang="en-US" dirty="0"/>
              <a:t>(the project history),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compare different </a:t>
            </a:r>
            <a:r>
              <a:rPr lang="en-US" b="1" dirty="0"/>
              <a:t>versions</a:t>
            </a:r>
            <a:r>
              <a:rPr lang="en-US" dirty="0"/>
              <a:t> of the same file and </a:t>
            </a:r>
            <a:r>
              <a:rPr lang="en-US" b="1" dirty="0"/>
              <a:t>restore previous versions</a:t>
            </a:r>
            <a:r>
              <a:rPr lang="en-US" dirty="0"/>
              <a:t>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branch</a:t>
            </a:r>
            <a:r>
              <a:rPr lang="en-US" dirty="0"/>
              <a:t> the code into separate line of development and many others.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b="1" dirty="0"/>
          </a:p>
          <a:p>
            <a:r>
              <a:rPr lang="en-US" b="1" dirty="0"/>
              <a:t>Git </a:t>
            </a:r>
            <a:r>
              <a:rPr lang="en-US" dirty="0"/>
              <a:t>is the most popular source control system in modern software development.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It is </a:t>
            </a:r>
            <a:r>
              <a:rPr lang="en-US" b="1" dirty="0"/>
              <a:t>distributed source control system</a:t>
            </a:r>
            <a:r>
              <a:rPr lang="en-US" dirty="0"/>
              <a:t>, a very powerful tool for version control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and team collaboration at the source code level.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Git </a:t>
            </a:r>
            <a:r>
              <a:rPr lang="en-US" dirty="0"/>
              <a:t>is the system behind </a:t>
            </a:r>
            <a:r>
              <a:rPr lang="en-US" b="1" dirty="0"/>
              <a:t>GitHub</a:t>
            </a:r>
            <a:r>
              <a:rPr lang="en-US" dirty="0"/>
              <a:t>, the largest software project hosting portal in the world.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Other popular version control systems are: </a:t>
            </a:r>
            <a:r>
              <a:rPr lang="en-US" b="1" dirty="0"/>
              <a:t>SVN</a:t>
            </a:r>
            <a:r>
              <a:rPr lang="en-US" dirty="0"/>
              <a:t>, </a:t>
            </a:r>
            <a:r>
              <a:rPr lang="en-US" b="1" dirty="0"/>
              <a:t>TFS</a:t>
            </a:r>
            <a:r>
              <a:rPr lang="en-US" dirty="0"/>
              <a:t> and </a:t>
            </a:r>
            <a:r>
              <a:rPr lang="en-US" b="1" dirty="0"/>
              <a:t>Perforce</a:t>
            </a:r>
            <a:r>
              <a:rPr lang="en-US" dirty="0"/>
              <a:t>.</a:t>
            </a:r>
          </a:p>
          <a:p>
            <a:endParaRPr lang="en-US" b="1" dirty="0"/>
          </a:p>
          <a:p>
            <a:r>
              <a:rPr lang="en-US" b="1" dirty="0"/>
              <a:t>GitHub </a:t>
            </a:r>
            <a:r>
              <a:rPr lang="en-US" dirty="0"/>
              <a:t>is the #1 site for </a:t>
            </a:r>
            <a:r>
              <a:rPr lang="en-US" b="1" dirty="0"/>
              <a:t>Git project hosting </a:t>
            </a:r>
            <a:r>
              <a:rPr lang="en-US" dirty="0"/>
              <a:t>and </a:t>
            </a:r>
            <a:r>
              <a:rPr lang="en-US" b="1" dirty="0"/>
              <a:t>developer collaboration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It hosts almost all </a:t>
            </a:r>
            <a:r>
              <a:rPr lang="en-US" b="1" dirty="0"/>
              <a:t>major open-source projects </a:t>
            </a:r>
            <a:r>
              <a:rPr lang="en-US" dirty="0"/>
              <a:t>from the software industry.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GitHub provides </a:t>
            </a:r>
            <a:r>
              <a:rPr lang="en-US" b="1" dirty="0"/>
              <a:t>Git hosting </a:t>
            </a:r>
            <a:r>
              <a:rPr lang="en-US" dirty="0"/>
              <a:t>+ </a:t>
            </a:r>
            <a:r>
              <a:rPr lang="en-US" b="1" dirty="0"/>
              <a:t>issue tracker </a:t>
            </a:r>
            <a:r>
              <a:rPr lang="en-US" dirty="0"/>
              <a:t>+ </a:t>
            </a:r>
            <a:r>
              <a:rPr lang="en-US" b="1" dirty="0"/>
              <a:t>project tracker </a:t>
            </a:r>
            <a:r>
              <a:rPr lang="en-US" dirty="0"/>
              <a:t>+ </a:t>
            </a:r>
            <a:r>
              <a:rPr lang="en-US" b="1" dirty="0"/>
              <a:t>build system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+ many other tools for developers and team collaboration.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Millions of developers </a:t>
            </a:r>
            <a:r>
              <a:rPr lang="en-US" dirty="0"/>
              <a:t>use GitHub every day to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sync and </a:t>
            </a:r>
            <a:r>
              <a:rPr lang="en-US" b="1" dirty="0"/>
              <a:t>commit source code</a:t>
            </a:r>
            <a:r>
              <a:rPr lang="en-US" dirty="0"/>
              <a:t> and documentation,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track, review and </a:t>
            </a:r>
            <a:r>
              <a:rPr lang="en-US" b="1" dirty="0"/>
              <a:t>control changes</a:t>
            </a:r>
            <a:r>
              <a:rPr lang="en-US" dirty="0"/>
              <a:t> in the code,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dirty="0"/>
              <a:t>branch </a:t>
            </a:r>
            <a:r>
              <a:rPr lang="en-US" dirty="0"/>
              <a:t>and </a:t>
            </a:r>
            <a:r>
              <a:rPr lang="en-US" b="1" dirty="0"/>
              <a:t>merge </a:t>
            </a:r>
            <a:r>
              <a:rPr lang="en-US" dirty="0"/>
              <a:t>code,</a:t>
            </a:r>
            <a:endParaRPr lang="bg-BG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manage, discuss and </a:t>
            </a:r>
            <a:r>
              <a:rPr lang="en-US" b="1" dirty="0"/>
              <a:t>track issues</a:t>
            </a:r>
            <a:r>
              <a:rPr lang="en-US" dirty="0"/>
              <a:t>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manage project plans, </a:t>
            </a:r>
            <a:r>
              <a:rPr lang="en-US" b="1" dirty="0"/>
              <a:t>tasks </a:t>
            </a:r>
            <a:r>
              <a:rPr lang="en-US" dirty="0"/>
              <a:t>and schedule,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dirty="0"/>
              <a:t>build</a:t>
            </a:r>
            <a:r>
              <a:rPr lang="en-US" dirty="0"/>
              <a:t>, test and deploy projects.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Developers today should be familiar with Git and GitHub.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At </a:t>
            </a:r>
            <a:r>
              <a:rPr lang="en-US" b="1" dirty="0"/>
              <a:t>SoftUni </a:t>
            </a:r>
            <a:r>
              <a:rPr lang="en-US" dirty="0"/>
              <a:t>we teach the concepts of </a:t>
            </a:r>
            <a:r>
              <a:rPr lang="en-US" b="1" dirty="0"/>
              <a:t>source control systems</a:t>
            </a:r>
            <a:r>
              <a:rPr lang="en-US" dirty="0"/>
              <a:t>, and how to use </a:t>
            </a:r>
            <a:r>
              <a:rPr lang="en-US" b="1" dirty="0"/>
              <a:t>Git</a:t>
            </a:r>
            <a:r>
              <a:rPr lang="en-US" dirty="0"/>
              <a:t> and </a:t>
            </a:r>
            <a:r>
              <a:rPr lang="en-US" b="1" dirty="0"/>
              <a:t>GitHub</a:t>
            </a:r>
            <a:r>
              <a:rPr lang="en-US" dirty="0"/>
              <a:t>, early in our end-to-end educational program for software developers, to enable students to create a </a:t>
            </a:r>
            <a:r>
              <a:rPr lang="en-US" b="1" dirty="0"/>
              <a:t>portfolio of practical projects</a:t>
            </a:r>
            <a:r>
              <a:rPr lang="en-US" dirty="0"/>
              <a:t>, which helps them to start their first developer job.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71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640213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Let's illustrate </a:t>
            </a:r>
            <a:r>
              <a:rPr lang="en-US" b="1" dirty="0"/>
              <a:t>how we can use Git and GitHub </a:t>
            </a:r>
            <a:r>
              <a:rPr lang="en-US" dirty="0"/>
              <a:t>through a few </a:t>
            </a:r>
            <a:r>
              <a:rPr lang="en-US" b="1" dirty="0"/>
              <a:t>examples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shall </a:t>
            </a:r>
            <a:r>
              <a:rPr lang="en-US" b="1" dirty="0"/>
              <a:t>clone</a:t>
            </a:r>
            <a:r>
              <a:rPr lang="en-US" dirty="0"/>
              <a:t> a GitHub repository, </a:t>
            </a:r>
            <a:r>
              <a:rPr lang="en-US" b="1" dirty="0"/>
              <a:t>edit</a:t>
            </a:r>
            <a:r>
              <a:rPr lang="en-US" dirty="0"/>
              <a:t> a local file, </a:t>
            </a:r>
            <a:r>
              <a:rPr lang="en-US" b="1" dirty="0"/>
              <a:t>commit</a:t>
            </a:r>
            <a:r>
              <a:rPr lang="en-US" dirty="0"/>
              <a:t> the local changes and </a:t>
            </a:r>
            <a:r>
              <a:rPr lang="en-US" b="1" dirty="0"/>
              <a:t>push</a:t>
            </a:r>
            <a:r>
              <a:rPr lang="en-US" dirty="0"/>
              <a:t> them to GitHub.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We work with this </a:t>
            </a:r>
            <a:r>
              <a:rPr lang="en-US" b="1" dirty="0"/>
              <a:t>sample Git repository</a:t>
            </a:r>
            <a:r>
              <a:rPr lang="bg-BG" dirty="0"/>
              <a:t>: </a:t>
            </a:r>
            <a:r>
              <a:rPr lang="en-US" sz="1200" noProof="1">
                <a:hlinkClick r:id="rId3"/>
              </a:rPr>
              <a:t>https://github.com/SoftUni/playground</a:t>
            </a:r>
            <a:endParaRPr lang="en-US" sz="1200" noProof="1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noProof="1"/>
              <a:t>First, let's </a:t>
            </a:r>
            <a:r>
              <a:rPr lang="en-US" sz="1200" b="1" noProof="1"/>
              <a:t>look at it</a:t>
            </a:r>
            <a:r>
              <a:rPr lang="en-US" sz="1200" noProof="1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200" noProof="1"/>
              <a:t>It holds several files: code + documentation.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/>
              <a:t>As a concept, </a:t>
            </a:r>
            <a:r>
              <a:rPr lang="en-US" b="1" dirty="0"/>
              <a:t>source control repositories </a:t>
            </a:r>
            <a:r>
              <a:rPr lang="en-US" dirty="0"/>
              <a:t>hold the source code and other assets of a software project.</a:t>
            </a:r>
            <a:endParaRPr lang="bg-BG" sz="1200" noProof="1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first </a:t>
            </a:r>
            <a:r>
              <a:rPr lang="en-US" b="1" dirty="0"/>
              <a:t>clone the sample repository</a:t>
            </a:r>
            <a:r>
              <a:rPr lang="en-US" b="0" dirty="0"/>
              <a:t> to a local directory, using the "</a:t>
            </a:r>
            <a:r>
              <a:rPr lang="en-US" b="1" dirty="0"/>
              <a:t>git clone</a:t>
            </a:r>
            <a:r>
              <a:rPr lang="en-US" b="0" dirty="0"/>
              <a:t>" command.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/>
              <a:t>We must have pre-installed the </a:t>
            </a:r>
            <a:r>
              <a:rPr lang="en-US" b="1" dirty="0"/>
              <a:t>"Git" client software </a:t>
            </a:r>
            <a:r>
              <a:rPr lang="en-US" b="0" dirty="0"/>
              <a:t>on the local machine.</a:t>
            </a:r>
            <a:endParaRPr lang="bg-BG" b="0" dirty="0"/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/>
              <a:t>We start the </a:t>
            </a:r>
            <a:r>
              <a:rPr lang="en-US" b="1" dirty="0"/>
              <a:t>system console </a:t>
            </a:r>
            <a:r>
              <a:rPr lang="en-US" b="0" dirty="0"/>
              <a:t>(which is also called "</a:t>
            </a:r>
            <a:r>
              <a:rPr lang="en-US" b="1" dirty="0"/>
              <a:t>terminal window</a:t>
            </a:r>
            <a:r>
              <a:rPr lang="en-US" b="0" dirty="0"/>
              <a:t>" or "</a:t>
            </a:r>
            <a:r>
              <a:rPr lang="en-US" b="1" dirty="0"/>
              <a:t>command prompt</a:t>
            </a:r>
            <a:r>
              <a:rPr lang="en-US" b="0" dirty="0"/>
              <a:t>").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Then we type the following command at the command line:</a:t>
            </a:r>
          </a:p>
          <a:p>
            <a:pPr marL="10858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1" noProof="1"/>
              <a:t>git clone https://github.com/SoftUni/playground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noProof="1"/>
              <a:t>This will </a:t>
            </a:r>
            <a:r>
              <a:rPr lang="en-US" b="0" dirty="0"/>
              <a:t>create </a:t>
            </a:r>
            <a:r>
              <a:rPr lang="en-US" dirty="0"/>
              <a:t>a </a:t>
            </a:r>
            <a:r>
              <a:rPr lang="en-US" b="1" dirty="0"/>
              <a:t>local copy of the specified repository</a:t>
            </a:r>
            <a:r>
              <a:rPr lang="en-US" dirty="0"/>
              <a:t> in the "playground" subdirectory in the current directory.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Now we can </a:t>
            </a:r>
            <a:r>
              <a:rPr lang="en-US" b="1" dirty="0"/>
              <a:t>modify </a:t>
            </a:r>
            <a:r>
              <a:rPr lang="bg-BG" b="1" dirty="0"/>
              <a:t>а</a:t>
            </a:r>
            <a:r>
              <a:rPr lang="en-US" b="1" dirty="0"/>
              <a:t> local file</a:t>
            </a:r>
            <a:r>
              <a:rPr lang="en-US" dirty="0"/>
              <a:t>, for example the file "</a:t>
            </a:r>
            <a:r>
              <a:rPr lang="en-US" b="1" dirty="0"/>
              <a:t>README.md</a:t>
            </a:r>
            <a:r>
              <a:rPr lang="en-US" dirty="0"/>
              <a:t>".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We can use a text editor of choice, such as "</a:t>
            </a:r>
            <a:r>
              <a:rPr lang="en-US" b="1" dirty="0"/>
              <a:t>Notepad</a:t>
            </a:r>
            <a:r>
              <a:rPr lang="en-US" dirty="0"/>
              <a:t>".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We can open the file with Notepad by the following command:</a:t>
            </a:r>
          </a:p>
          <a:p>
            <a:pPr marL="10858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1" noProof="1"/>
              <a:t>notepad README.md</a:t>
            </a:r>
            <a:endParaRPr lang="en-US" sz="1200" b="0" noProof="1"/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noProof="1"/>
              <a:t>Now </a:t>
            </a:r>
            <a:r>
              <a:rPr lang="en-US" sz="1200" b="1" noProof="1"/>
              <a:t>add a new line </a:t>
            </a:r>
            <a:r>
              <a:rPr lang="en-US" sz="1200" b="0" noProof="1"/>
              <a:t>in the file and </a:t>
            </a:r>
            <a:r>
              <a:rPr lang="en-US" sz="1200" b="1" noProof="1"/>
              <a:t>save it</a:t>
            </a:r>
            <a:r>
              <a:rPr lang="en-US" sz="1200" b="0" noProof="1"/>
              <a:t>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noProof="1"/>
              <a:t>Now we have a </a:t>
            </a:r>
            <a:r>
              <a:rPr lang="en-US" sz="1200" b="1" noProof="1"/>
              <a:t>modified file </a:t>
            </a:r>
            <a:r>
              <a:rPr lang="en-US" sz="1200" b="0" noProof="1"/>
              <a:t>on the local disk.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1200" b="0" noProof="1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noProof="1"/>
              <a:t>We want to </a:t>
            </a:r>
            <a:r>
              <a:rPr lang="en-US" sz="1200" b="1" noProof="1"/>
              <a:t>commit the pending changes</a:t>
            </a:r>
            <a:r>
              <a:rPr lang="en-US" sz="1200" b="0" noProof="1"/>
              <a:t>,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noProof="1"/>
              <a:t>so that they enter the local repository and are tracked in the version control system.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noProof="1"/>
              <a:t>We run the following command at the console: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1" noProof="1"/>
              <a:t>git add . &amp; git commit -m "Added something"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noProof="1"/>
              <a:t>This command </a:t>
            </a:r>
            <a:r>
              <a:rPr lang="en-US" sz="1200" b="1" noProof="1"/>
              <a:t>adds </a:t>
            </a:r>
            <a:r>
              <a:rPr lang="en-US" sz="1200" b="0" noProof="1"/>
              <a:t>any new files to the repository and </a:t>
            </a:r>
            <a:r>
              <a:rPr lang="en-US" sz="1200" b="1" noProof="1"/>
              <a:t>commits </a:t>
            </a:r>
            <a:r>
              <a:rPr lang="en-US" sz="1200" b="0" noProof="1"/>
              <a:t>all pending changes.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noProof="1"/>
              <a:t>When we commit the changes, we need to </a:t>
            </a:r>
            <a:r>
              <a:rPr lang="en-US" sz="1200" b="1" noProof="1"/>
              <a:t>leave a message </a:t>
            </a:r>
            <a:r>
              <a:rPr lang="en-US" sz="1200" b="0" noProof="1"/>
              <a:t>(an explanation of the changes we make).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noProof="1"/>
              <a:t>Now we have a local repository, which </a:t>
            </a:r>
            <a:r>
              <a:rPr lang="en-US" sz="1200" b="1" noProof="1"/>
              <a:t>holds changes</a:t>
            </a:r>
            <a:r>
              <a:rPr lang="en-US" sz="1200" b="0" noProof="1"/>
              <a:t>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noProof="1"/>
              <a:t>We can change files and commit our work many times.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noProof="1"/>
              <a:t>These changes are </a:t>
            </a:r>
            <a:r>
              <a:rPr lang="en-US" sz="1200" b="1" noProof="1"/>
              <a:t>still not sent to GitHub</a:t>
            </a:r>
            <a:r>
              <a:rPr lang="en-US" sz="1200" b="0" noProof="1"/>
              <a:t>.</a:t>
            </a:r>
            <a:endParaRPr lang="bg-BG" sz="1200" b="0" noProof="1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1200" b="0" noProof="1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noProof="1"/>
              <a:t>To </a:t>
            </a:r>
            <a:r>
              <a:rPr lang="en-US" sz="1200" b="1" noProof="1"/>
              <a:t>send the local commits </a:t>
            </a:r>
            <a:r>
              <a:rPr lang="en-US" sz="1200" b="0" noProof="1"/>
              <a:t>to the remote repository at GitGub, we can execute the following command: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1" noProof="1"/>
              <a:t>git push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noProof="1"/>
              <a:t>This command needs the current Git user to have </a:t>
            </a:r>
            <a:r>
              <a:rPr lang="en-US" sz="1200" b="1" noProof="1"/>
              <a:t>permissions to write </a:t>
            </a:r>
            <a:r>
              <a:rPr lang="en-US" sz="1200" b="0" noProof="1"/>
              <a:t>in the remote repository.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noProof="1"/>
              <a:t>It may </a:t>
            </a:r>
            <a:r>
              <a:rPr lang="en-US" sz="1200" b="1" noProof="1"/>
              <a:t>ask for username and password </a:t>
            </a:r>
            <a:r>
              <a:rPr lang="en-US" sz="1200" b="0" noProof="1"/>
              <a:t>or other method of authentication.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noProof="1"/>
              <a:t>Now we can </a:t>
            </a:r>
            <a:r>
              <a:rPr lang="en-US" sz="1200" b="1" noProof="1"/>
              <a:t>open the repository from the GitHub web site </a:t>
            </a:r>
            <a:r>
              <a:rPr lang="en-US" sz="1200" b="0" noProof="1"/>
              <a:t>and see the changes: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noProof="1"/>
              <a:t>We can see the content of the changed files.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noProof="1"/>
              <a:t>We can also </a:t>
            </a:r>
            <a:r>
              <a:rPr lang="en-US" sz="1200" b="1" noProof="1"/>
              <a:t>review the commits </a:t>
            </a:r>
            <a:r>
              <a:rPr lang="en-US" sz="1200" b="0" noProof="1"/>
              <a:t>(the change log) and what was changed in each commit.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200" b="0" noProof="1"/>
              <a:t>Please </a:t>
            </a:r>
            <a:r>
              <a:rPr lang="en-US" sz="1200" b="1" noProof="1"/>
              <a:t>focus on the concepts</a:t>
            </a:r>
            <a:r>
              <a:rPr lang="en-US" sz="1200" b="0" noProof="1"/>
              <a:t>, rather than on the commands and their parameters.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noProof="1"/>
              <a:t>The </a:t>
            </a:r>
            <a:r>
              <a:rPr lang="en-US" sz="1200" b="1" noProof="1"/>
              <a:t>concepts </a:t>
            </a:r>
            <a:r>
              <a:rPr lang="en-US" sz="1200" b="0" noProof="1"/>
              <a:t>here are that source control systems keep the source code in a remote </a:t>
            </a:r>
            <a:r>
              <a:rPr lang="en-US" sz="1200" b="1" noProof="1"/>
              <a:t>repositories</a:t>
            </a:r>
            <a:r>
              <a:rPr lang="en-US" sz="1200" b="0" noProof="1"/>
              <a:t>,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noProof="1"/>
              <a:t>and we can </a:t>
            </a:r>
            <a:r>
              <a:rPr lang="en-US" sz="1200" b="1" noProof="1"/>
              <a:t>clone</a:t>
            </a:r>
            <a:r>
              <a:rPr lang="en-US" sz="1200" b="0" noProof="1"/>
              <a:t> these repositories, </a:t>
            </a:r>
            <a:r>
              <a:rPr lang="en-US" sz="1200" b="1" noProof="1"/>
              <a:t>edit</a:t>
            </a:r>
            <a:r>
              <a:rPr lang="en-US" sz="1200" b="0" noProof="1"/>
              <a:t> files, </a:t>
            </a:r>
            <a:r>
              <a:rPr lang="en-US" sz="1200" b="1" noProof="1"/>
              <a:t>commit</a:t>
            </a:r>
            <a:r>
              <a:rPr lang="en-US" sz="1200" b="0" noProof="1"/>
              <a:t> the changes and </a:t>
            </a:r>
            <a:r>
              <a:rPr lang="en-US" sz="1200" b="1" noProof="1"/>
              <a:t>push</a:t>
            </a:r>
            <a:r>
              <a:rPr lang="en-US" sz="1200" b="0" noProof="1"/>
              <a:t> the commits to the origin repository.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noProof="1"/>
              <a:t>This workflow allows </a:t>
            </a:r>
            <a:r>
              <a:rPr lang="en-US" sz="1200" b="1" noProof="1"/>
              <a:t>different team members to work together </a:t>
            </a:r>
            <a:r>
              <a:rPr lang="en-US" sz="1200" b="0" noProof="1"/>
              <a:t>on a shared source code.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72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4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579453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illustrate better the </a:t>
            </a:r>
            <a:r>
              <a:rPr lang="en-US" b="1" dirty="0"/>
              <a:t>teamwork with Git</a:t>
            </a:r>
            <a:r>
              <a:rPr lang="en-US" dirty="0"/>
              <a:t>, I will execute an interesting </a:t>
            </a:r>
            <a:r>
              <a:rPr lang="en-US" b="1" dirty="0"/>
              <a:t>live demonstration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 will simulate the work of </a:t>
            </a:r>
            <a:r>
              <a:rPr lang="en-US" b="1" dirty="0"/>
              <a:t>two developers: Alice and Bob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Alice </a:t>
            </a:r>
            <a:r>
              <a:rPr lang="en-US" dirty="0"/>
              <a:t>will use my Windows command prompt (the black console window).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Bob </a:t>
            </a:r>
            <a:r>
              <a:rPr lang="en-US" dirty="0"/>
              <a:t>will use my Linux Bash shell (the blue console window).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Alice clones the playground repository from her Windows machine: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1" noProof="1"/>
              <a:t>git clone https://github.com/SoftUni/playground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noProof="1"/>
              <a:t>And enters in the cloned directory:</a:t>
            </a:r>
            <a:endParaRPr lang="bg-BG" sz="1200" b="0" noProof="1"/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1" noProof="1"/>
              <a:t>cd playground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noProof="1"/>
              <a:t>And displayes the files inside it: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1" noProof="1"/>
              <a:t>dir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noProof="1"/>
              <a:t>The same does Bob from his Linux machine: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1" noProof="1"/>
              <a:t>git clone https://github.com/SoftUni/playground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1" noProof="1"/>
              <a:t>cd playground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1" noProof="1"/>
              <a:t>ls -al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noProof="1"/>
              <a:t>Now Alice and Bob </a:t>
            </a:r>
            <a:r>
              <a:rPr lang="en-US" sz="1200" b="1" noProof="1"/>
              <a:t>make changes </a:t>
            </a:r>
            <a:r>
              <a:rPr lang="en-US" sz="1200" b="0" noProof="1"/>
              <a:t>in their local working copies of the repository.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1" noProof="1"/>
              <a:t>Alice edits </a:t>
            </a:r>
            <a:r>
              <a:rPr lang="en-US" sz="1200" b="0" noProof="1"/>
              <a:t>the file "</a:t>
            </a:r>
            <a:r>
              <a:rPr lang="en-US" sz="1200" b="1" noProof="1"/>
              <a:t>hello.txt</a:t>
            </a:r>
            <a:r>
              <a:rPr lang="en-US" sz="1200" b="0" noProof="1"/>
              <a:t>":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1" noProof="1"/>
              <a:t>notepad hello.txt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i="0" noProof="1"/>
              <a:t>She types "</a:t>
            </a:r>
            <a:r>
              <a:rPr lang="en-US" sz="1200" b="0" i="1" noProof="1"/>
              <a:t>Hello from Alice</a:t>
            </a:r>
            <a:r>
              <a:rPr lang="en-US" sz="1200" b="0" i="0" noProof="1"/>
              <a:t>".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Bob edits</a:t>
            </a:r>
            <a:r>
              <a:rPr lang="en-US" dirty="0"/>
              <a:t> the files "</a:t>
            </a:r>
            <a:r>
              <a:rPr lang="en-US" sz="1200" b="1" noProof="1"/>
              <a:t>README.md</a:t>
            </a:r>
            <a:r>
              <a:rPr lang="en-US" dirty="0"/>
              <a:t>" and "</a:t>
            </a:r>
            <a:r>
              <a:rPr lang="en-US" b="1" dirty="0"/>
              <a:t>hello.txt</a:t>
            </a:r>
            <a:r>
              <a:rPr lang="en-US" dirty="0"/>
              <a:t>"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1" noProof="1"/>
              <a:t>mcedit README.md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i="0" noProof="1"/>
              <a:t>He types "</a:t>
            </a:r>
            <a:r>
              <a:rPr lang="en-US" sz="1200" b="0" i="1" noProof="1"/>
              <a:t>This file was edited by Bob</a:t>
            </a:r>
            <a:r>
              <a:rPr lang="en-US" sz="1200" b="0" i="0" noProof="1"/>
              <a:t>".</a:t>
            </a:r>
            <a:endParaRPr lang="en-US" sz="1200" b="1" noProof="1"/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1" noProof="1"/>
              <a:t>mcedit hello.txt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i="0" noProof="1"/>
              <a:t>He types "</a:t>
            </a:r>
            <a:r>
              <a:rPr lang="en-US" sz="1200" b="0" i="1" noProof="1"/>
              <a:t>Hello from Bob</a:t>
            </a:r>
            <a:r>
              <a:rPr lang="en-US" sz="1200" b="0" i="0" noProof="1"/>
              <a:t>".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Now </a:t>
            </a:r>
            <a:r>
              <a:rPr lang="en-US" b="1" dirty="0"/>
              <a:t>Alice commits </a:t>
            </a:r>
            <a:r>
              <a:rPr lang="en-US" dirty="0"/>
              <a:t>her changes in her local repository.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dirty="0"/>
              <a:t>git add 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dirty="0"/>
              <a:t>git commit -m "Changes from Alice"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Now </a:t>
            </a:r>
            <a:r>
              <a:rPr lang="en-US" b="1" dirty="0"/>
              <a:t>Bob commits </a:t>
            </a:r>
            <a:r>
              <a:rPr lang="en-US" dirty="0"/>
              <a:t>his changes in his local repository.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dirty="0"/>
              <a:t>git add 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dirty="0"/>
              <a:t>git commit -m "Changes from Bob"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Now Alice sends her changes to GitHub: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dirty="0"/>
              <a:t>git push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The changes are successfully stored at GitHub.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Now Bob tries to send his changes to GitHub: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dirty="0"/>
              <a:t>git push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The operation will be </a:t>
            </a:r>
            <a:r>
              <a:rPr lang="en-US" b="1" dirty="0"/>
              <a:t>rejected</a:t>
            </a:r>
            <a:r>
              <a:rPr lang="en-US" b="0" dirty="0"/>
              <a:t> due to "</a:t>
            </a:r>
            <a:r>
              <a:rPr lang="en-US" b="1" dirty="0"/>
              <a:t>conflicting changes</a:t>
            </a:r>
            <a:r>
              <a:rPr lang="en-US" b="0" dirty="0"/>
              <a:t>".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Bob should merge the changes from Alice.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/>
              <a:t>git pull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/>
              <a:t>Automatic merge fails.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/>
              <a:t>It says: "</a:t>
            </a:r>
            <a:r>
              <a:rPr lang="en-US" b="1" i="1" dirty="0"/>
              <a:t>Merge conflict in hello.txt</a:t>
            </a:r>
            <a:r>
              <a:rPr lang="en-US" b="0" dirty="0"/>
              <a:t>".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/>
              <a:t>We shall fix the conflict manually: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noProof="1"/>
              <a:t>mcedit hello.txt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noProof="1"/>
              <a:t>And we edit the file by hand.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/>
              <a:t>Now we </a:t>
            </a:r>
            <a:r>
              <a:rPr lang="en-US" b="1" dirty="0"/>
              <a:t>commit the changes </a:t>
            </a:r>
            <a:r>
              <a:rPr lang="en-US" b="0" dirty="0"/>
              <a:t>made to merge the conflicting files: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dirty="0"/>
              <a:t>git add 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/>
              <a:t>git commit -m "Bob merges his changes"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/>
              <a:t>Finally, Bob will be able to push his changes successfully: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dirty="0"/>
              <a:t>git push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We can see the changes at the GitHub web site.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We can also </a:t>
            </a:r>
            <a:r>
              <a:rPr lang="en-US" b="1" dirty="0"/>
              <a:t>see the commits</a:t>
            </a:r>
            <a:r>
              <a:rPr lang="en-US" b="0" dirty="0"/>
              <a:t> in the commit log.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We can see the last 3 commits: "Changes from Alice", "Changes from Bob" and "Bob merges his changes".</a:t>
            </a:r>
            <a:endParaRPr lang="en-US" b="1" dirty="0"/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b="0" dirty="0"/>
              <a:t>Looks too complex?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It is not so complex like it looks.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Focus on the concepts </a:t>
            </a:r>
            <a:r>
              <a:rPr lang="en-US" b="0" dirty="0"/>
              <a:t>here: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Git allows developers to work concurrently on the same project and to </a:t>
            </a:r>
            <a:r>
              <a:rPr lang="en-US" b="1" dirty="0"/>
              <a:t>merge concurrent changes</a:t>
            </a:r>
            <a:r>
              <a:rPr lang="en-US" b="0" dirty="0"/>
              <a:t>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How exactly we handle concurrent changes with Git, </a:t>
            </a:r>
            <a:r>
              <a:rPr lang="en-US" b="1" dirty="0"/>
              <a:t>we shall learn </a:t>
            </a:r>
            <a:r>
              <a:rPr lang="en-US" b="0" dirty="0"/>
              <a:t>in the upcoming courses and lessons </a:t>
            </a:r>
            <a:r>
              <a:rPr lang="en-US" b="1" dirty="0"/>
              <a:t>at SoftUni</a:t>
            </a:r>
            <a:r>
              <a:rPr lang="en-US" b="0" dirty="0"/>
              <a:t>.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en-US" b="0" dirty="0"/>
          </a:p>
          <a:p>
            <a:pPr marL="0" lvl="0" indent="0">
              <a:buFont typeface="Arial" panose="020B0604020202020204" pitchFamily="34" charset="0"/>
              <a:buNone/>
            </a:pP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73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xmlns="" id="{977D5E0A-86E5-46C7-85B6-1436FCCA6F2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2453181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Project trackers </a:t>
            </a:r>
            <a:r>
              <a:rPr lang="en-US" dirty="0"/>
              <a:t>organize and track project tasks.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Tasks </a:t>
            </a:r>
            <a:r>
              <a:rPr lang="en-US" dirty="0"/>
              <a:t>may have description, sub-tasks, assigned people, deadline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and other details, such as comments, attachments and others.</a:t>
            </a:r>
          </a:p>
          <a:p>
            <a:r>
              <a:rPr lang="en-US" b="1" dirty="0"/>
              <a:t>Project trackers </a:t>
            </a:r>
            <a:r>
              <a:rPr lang="en-US" dirty="0"/>
              <a:t>are a simple tool to manage the project </a:t>
            </a:r>
            <a:r>
              <a:rPr lang="en-US" b="1" dirty="0"/>
              <a:t>schedule</a:t>
            </a:r>
            <a:endParaRPr lang="bg-BG" b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and plan, arrange, assign, track and visualize project </a:t>
            </a:r>
            <a:r>
              <a:rPr lang="en-US" b="1" dirty="0"/>
              <a:t>tasks</a:t>
            </a:r>
            <a:r>
              <a:rPr lang="en-US" dirty="0"/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Project trackers </a:t>
            </a:r>
            <a:r>
              <a:rPr lang="en-US" dirty="0"/>
              <a:t>are important </a:t>
            </a:r>
            <a:r>
              <a:rPr lang="en-US" b="1" dirty="0"/>
              <a:t>concept </a:t>
            </a:r>
            <a:r>
              <a:rPr lang="en-US" dirty="0"/>
              <a:t>in software project management and in project management in general.</a:t>
            </a:r>
            <a:endParaRPr lang="bg-BG" dirty="0"/>
          </a:p>
          <a:p>
            <a:endParaRPr lang="en-US" dirty="0"/>
          </a:p>
          <a:p>
            <a:r>
              <a:rPr lang="en-US" b="0" dirty="0"/>
              <a:t>Most project trackers visualize and organize the work on the project as </a:t>
            </a:r>
            <a:r>
              <a:rPr lang="en-US" b="1" dirty="0"/>
              <a:t>Kanban boards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91E42"/>
                </a:solidFill>
                <a:effectLst/>
                <a:latin typeface="Charlie Text"/>
              </a:rPr>
              <a:t>A </a:t>
            </a:r>
            <a:r>
              <a:rPr lang="en-US" b="1" i="0" dirty="0">
                <a:solidFill>
                  <a:srgbClr val="091E42"/>
                </a:solidFill>
                <a:effectLst/>
                <a:latin typeface="Charlie Text"/>
              </a:rPr>
              <a:t>Kanban board </a:t>
            </a:r>
            <a:r>
              <a:rPr lang="en-US" b="0" i="0" dirty="0">
                <a:solidFill>
                  <a:srgbClr val="091E42"/>
                </a:solidFill>
                <a:effectLst/>
                <a:latin typeface="Charlie Text"/>
              </a:rPr>
              <a:t>is an agile project management tool, designed to help visualize work,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91E42"/>
                </a:solidFill>
                <a:effectLst/>
                <a:latin typeface="Charlie Text"/>
              </a:rPr>
              <a:t>limit </a:t>
            </a:r>
            <a:r>
              <a:rPr lang="en-US" b="0" i="0" noProof="1">
                <a:solidFill>
                  <a:srgbClr val="091E42"/>
                </a:solidFill>
                <a:effectLst/>
                <a:latin typeface="Charlie Text"/>
              </a:rPr>
              <a:t>work-in-progress, and </a:t>
            </a:r>
            <a:r>
              <a:rPr lang="en-US" b="0" i="0" dirty="0">
                <a:solidFill>
                  <a:srgbClr val="091E42"/>
                </a:solidFill>
                <a:effectLst/>
                <a:latin typeface="Charlie Text"/>
              </a:rPr>
              <a:t>maximize team's efficiency.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91E42"/>
                </a:solidFill>
                <a:effectLst/>
                <a:latin typeface="Charlie Text"/>
              </a:rPr>
              <a:t>Kanban boards use </a:t>
            </a:r>
            <a:r>
              <a:rPr lang="en-US" b="1" i="0" dirty="0">
                <a:solidFill>
                  <a:srgbClr val="091E42"/>
                </a:solidFill>
                <a:effectLst/>
                <a:latin typeface="Charlie Text"/>
              </a:rPr>
              <a:t>cards arranged in columns</a:t>
            </a:r>
            <a:r>
              <a:rPr lang="en-US" b="0" i="0" dirty="0">
                <a:solidFill>
                  <a:srgbClr val="091E42"/>
                </a:solidFill>
                <a:effectLst/>
                <a:latin typeface="Charlie Text"/>
              </a:rPr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91E42"/>
                </a:solidFill>
                <a:effectLst/>
                <a:latin typeface="Charlie Text"/>
              </a:rPr>
              <a:t>Each </a:t>
            </a:r>
            <a:r>
              <a:rPr lang="en-US" b="1" i="0" dirty="0">
                <a:solidFill>
                  <a:srgbClr val="091E42"/>
                </a:solidFill>
                <a:effectLst/>
                <a:latin typeface="Charlie Text"/>
              </a:rPr>
              <a:t>card </a:t>
            </a:r>
            <a:r>
              <a:rPr lang="en-US" b="0" i="0" dirty="0">
                <a:solidFill>
                  <a:srgbClr val="091E42"/>
                </a:solidFill>
                <a:effectLst/>
                <a:latin typeface="Charlie Text"/>
              </a:rPr>
              <a:t>describes a </a:t>
            </a:r>
            <a:r>
              <a:rPr lang="en-US" b="1" i="0" dirty="0">
                <a:solidFill>
                  <a:srgbClr val="091E42"/>
                </a:solidFill>
                <a:effectLst/>
                <a:latin typeface="Charlie Text"/>
              </a:rPr>
              <a:t>task</a:t>
            </a:r>
            <a:r>
              <a:rPr lang="en-US" b="0" i="0" dirty="0">
                <a:solidFill>
                  <a:srgbClr val="091E42"/>
                </a:solidFill>
                <a:effectLst/>
                <a:latin typeface="Charlie Text"/>
              </a:rPr>
              <a:t> to be done or issue to be handled.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en-US" b="0" i="0" dirty="0">
              <a:solidFill>
                <a:srgbClr val="091E42"/>
              </a:solidFill>
              <a:effectLst/>
              <a:latin typeface="Charlie Text"/>
            </a:endParaRPr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dirty="0"/>
              <a:t>Typical </a:t>
            </a:r>
            <a:r>
              <a:rPr lang="en-US" b="1" dirty="0"/>
              <a:t>columns </a:t>
            </a:r>
            <a:r>
              <a:rPr lang="en-US" dirty="0"/>
              <a:t>on the Kanban board are: "</a:t>
            </a:r>
            <a:r>
              <a:rPr lang="en-US" b="1" dirty="0"/>
              <a:t>Backlog</a:t>
            </a:r>
            <a:r>
              <a:rPr lang="en-US" dirty="0"/>
              <a:t>", "</a:t>
            </a:r>
            <a:r>
              <a:rPr lang="en-US" b="1" dirty="0"/>
              <a:t>In Progress</a:t>
            </a:r>
            <a:r>
              <a:rPr lang="en-US" dirty="0"/>
              <a:t>" and "</a:t>
            </a:r>
            <a:r>
              <a:rPr lang="en-US" b="1" dirty="0"/>
              <a:t>Done</a:t>
            </a:r>
            <a:r>
              <a:rPr lang="en-US" dirty="0"/>
              <a:t>".</a:t>
            </a:r>
            <a:endParaRPr lang="bg-BG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The "</a:t>
            </a:r>
            <a:r>
              <a:rPr lang="en-US" b="1" dirty="0"/>
              <a:t>Backlog</a:t>
            </a:r>
            <a:r>
              <a:rPr lang="en-US" dirty="0"/>
              <a:t>" column holds the queue of tasks, which are </a:t>
            </a:r>
            <a:r>
              <a:rPr lang="en-US" b="1" dirty="0"/>
              <a:t>waiting to be done</a:t>
            </a:r>
            <a:r>
              <a:rPr lang="en-US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Usually the tasks, staying </a:t>
            </a:r>
            <a:r>
              <a:rPr lang="en-US" b="1" dirty="0"/>
              <a:t>upper</a:t>
            </a:r>
            <a:r>
              <a:rPr lang="en-US" dirty="0"/>
              <a:t> in the backlog have </a:t>
            </a:r>
            <a:r>
              <a:rPr lang="en-US" b="1" dirty="0"/>
              <a:t>higher priority</a:t>
            </a:r>
            <a:r>
              <a:rPr lang="en-US" dirty="0"/>
              <a:t>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The "</a:t>
            </a:r>
            <a:r>
              <a:rPr lang="en-US" b="1" dirty="0"/>
              <a:t>In Progress</a:t>
            </a:r>
            <a:r>
              <a:rPr lang="en-US" dirty="0"/>
              <a:t>" column holds the tasks, which are currently taken by the team.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These tasks should not exceed the capacity of the team.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The "</a:t>
            </a:r>
            <a:r>
              <a:rPr lang="en-US" b="1" dirty="0"/>
              <a:t>Done</a:t>
            </a:r>
            <a:r>
              <a:rPr lang="en-US" dirty="0"/>
              <a:t>" column holds the </a:t>
            </a:r>
            <a:r>
              <a:rPr lang="en-US" b="1" dirty="0"/>
              <a:t>completed tasks</a:t>
            </a:r>
            <a:r>
              <a:rPr lang="en-US" dirty="0"/>
              <a:t>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Team members take tasks from the </a:t>
            </a:r>
            <a:r>
              <a:rPr lang="en-US" b="1" dirty="0"/>
              <a:t>Backlog</a:t>
            </a:r>
            <a:r>
              <a:rPr lang="en-US" dirty="0"/>
              <a:t>,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move them in the "</a:t>
            </a:r>
            <a:r>
              <a:rPr lang="en-US" b="1" dirty="0"/>
              <a:t>In Progress</a:t>
            </a:r>
            <a:r>
              <a:rPr lang="en-US" dirty="0"/>
              <a:t>" column,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dirty="0"/>
              <a:t>work on them </a:t>
            </a:r>
            <a:r>
              <a:rPr lang="en-US" dirty="0"/>
              <a:t>and when a task is completed,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it is moved to the "</a:t>
            </a:r>
            <a:r>
              <a:rPr lang="en-US" b="1" dirty="0"/>
              <a:t>Done</a:t>
            </a:r>
            <a:r>
              <a:rPr lang="en-US" dirty="0"/>
              <a:t>" column.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Then the </a:t>
            </a:r>
            <a:r>
              <a:rPr lang="en-US" b="1" dirty="0"/>
              <a:t>next task</a:t>
            </a:r>
            <a:r>
              <a:rPr lang="en-US" dirty="0"/>
              <a:t> is taken.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The  tasks move from left to right over the time.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The current project progress is always clearly visible on the Kanban board.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On a daily or weekly basis the </a:t>
            </a:r>
            <a:r>
              <a:rPr lang="en-US" b="1" dirty="0"/>
              <a:t>project manager checks the project progress</a:t>
            </a:r>
            <a:r>
              <a:rPr lang="en-US" dirty="0"/>
              <a:t>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dirty="0"/>
              <a:t>discusses </a:t>
            </a:r>
            <a:r>
              <a:rPr lang="en-US" dirty="0"/>
              <a:t>the tasks and their priorities with the team,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and </a:t>
            </a:r>
            <a:r>
              <a:rPr lang="en-US" b="1" dirty="0"/>
              <a:t>rearranges the order </a:t>
            </a:r>
            <a:r>
              <a:rPr lang="en-US" b="0" dirty="0"/>
              <a:t>of the tasks in the Backlog</a:t>
            </a:r>
            <a:r>
              <a:rPr lang="en-US" dirty="0"/>
              <a:t>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This process is "</a:t>
            </a:r>
            <a:r>
              <a:rPr lang="en-US" b="1" dirty="0"/>
              <a:t>agile</a:t>
            </a:r>
            <a:r>
              <a:rPr lang="en-US" dirty="0"/>
              <a:t>". Tasks and their </a:t>
            </a:r>
            <a:r>
              <a:rPr lang="en-US" b="1" dirty="0"/>
              <a:t>priorities change regularly</a:t>
            </a:r>
            <a:r>
              <a:rPr lang="en-US" dirty="0"/>
              <a:t>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but the project team always knows the project progress,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and which task to take next, according to the priorities</a:t>
            </a:r>
            <a:br>
              <a:rPr lang="en-US" dirty="0"/>
            </a:br>
            <a:r>
              <a:rPr lang="en-US" dirty="0"/>
              <a:t>(the order of the tasks in the Backlog).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en-US" dirty="0"/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b="1" dirty="0"/>
              <a:t>Examples of project tracking software </a:t>
            </a:r>
            <a:r>
              <a:rPr lang="en-US" dirty="0"/>
              <a:t>in the "Kanban board" style are the following products: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Trello </a:t>
            </a:r>
            <a:r>
              <a:rPr lang="en-US" dirty="0"/>
              <a:t>– a nice project tracker with </a:t>
            </a:r>
            <a:r>
              <a:rPr lang="en-US" b="1" dirty="0"/>
              <a:t>pleasant UI</a:t>
            </a:r>
            <a:r>
              <a:rPr lang="en-US" dirty="0"/>
              <a:t>. It has a </a:t>
            </a:r>
            <a:r>
              <a:rPr lang="en-US" b="1" dirty="0"/>
              <a:t>free</a:t>
            </a:r>
            <a:r>
              <a:rPr lang="en-US" dirty="0"/>
              <a:t> version.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GitHub Projects</a:t>
            </a:r>
            <a:r>
              <a:rPr lang="en-US" dirty="0"/>
              <a:t> – a project tracker built in GitHub. It is not much popular, because its UX is not good.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Office 365 Planner </a:t>
            </a:r>
            <a:r>
              <a:rPr lang="en-US" dirty="0"/>
              <a:t>– a project planner from Microsoft, part of Office 365.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en-US" dirty="0"/>
          </a:p>
          <a:p>
            <a:pPr marL="0" lv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74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79121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Let's </a:t>
            </a:r>
            <a:r>
              <a:rPr lang="en-US" b="1" dirty="0"/>
              <a:t>see in practice </a:t>
            </a:r>
            <a:r>
              <a:rPr lang="en-US" dirty="0"/>
              <a:t>the concept of "</a:t>
            </a:r>
            <a:r>
              <a:rPr lang="en-US" b="1" dirty="0"/>
              <a:t>project trackers</a:t>
            </a:r>
            <a:r>
              <a:rPr lang="en-US" dirty="0"/>
              <a:t>" and "</a:t>
            </a:r>
            <a:r>
              <a:rPr lang="en-US" b="1" dirty="0"/>
              <a:t>Kanban boards</a:t>
            </a:r>
            <a:r>
              <a:rPr lang="en-US" dirty="0"/>
              <a:t>".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At the link above we have a project tracker in </a:t>
            </a:r>
            <a:r>
              <a:rPr lang="en-US" b="1" dirty="0"/>
              <a:t>Trello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This is the </a:t>
            </a:r>
            <a:r>
              <a:rPr lang="en-US" b="1" dirty="0"/>
              <a:t>project plan for a simple Web site</a:t>
            </a:r>
            <a:r>
              <a:rPr lang="en-US" dirty="0"/>
              <a:t>, which consists of several pages: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Home, About, Services, Portfolio, Career and Contacts.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b="1" dirty="0"/>
              <a:t>project plan </a:t>
            </a:r>
            <a:r>
              <a:rPr lang="en-US" dirty="0"/>
              <a:t>visualizes all the tasks of the project.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The "</a:t>
            </a:r>
            <a:r>
              <a:rPr lang="en-US" b="1" dirty="0"/>
              <a:t>Backlog</a:t>
            </a:r>
            <a:r>
              <a:rPr lang="en-US" b="0" dirty="0"/>
              <a:t>" list </a:t>
            </a:r>
            <a:r>
              <a:rPr lang="en-US" dirty="0"/>
              <a:t>shows the waiting tasks, which are not yet started.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The "</a:t>
            </a:r>
            <a:r>
              <a:rPr lang="en-US" b="1" dirty="0"/>
              <a:t>In Progress</a:t>
            </a:r>
            <a:r>
              <a:rPr lang="en-US" dirty="0"/>
              <a:t>" list shows the tasks which are taken, and someone works on them.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The "</a:t>
            </a:r>
            <a:r>
              <a:rPr lang="en-US" b="1" dirty="0"/>
              <a:t>Done</a:t>
            </a:r>
            <a:r>
              <a:rPr lang="en-US" dirty="0"/>
              <a:t>" list shows the completed tasks.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We can </a:t>
            </a:r>
            <a:r>
              <a:rPr lang="en-US" b="1" dirty="0"/>
              <a:t>move </a:t>
            </a:r>
            <a:r>
              <a:rPr lang="en-US" b="0" dirty="0"/>
              <a:t>tasks</a:t>
            </a:r>
            <a:r>
              <a:rPr lang="en-US" b="1" dirty="0"/>
              <a:t> </a:t>
            </a:r>
            <a:r>
              <a:rPr lang="en-US" dirty="0"/>
              <a:t>from one column to another,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dirty="0"/>
              <a:t>rearrange </a:t>
            </a:r>
            <a:r>
              <a:rPr lang="en-US" b="0" dirty="0"/>
              <a:t>tasks</a:t>
            </a:r>
            <a:r>
              <a:rPr lang="en-US" dirty="0"/>
              <a:t>, </a:t>
            </a:r>
            <a:r>
              <a:rPr lang="en-US" b="1" dirty="0"/>
              <a:t>assign</a:t>
            </a:r>
            <a:r>
              <a:rPr lang="en-US" dirty="0"/>
              <a:t> team members for each task,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and </a:t>
            </a:r>
            <a:r>
              <a:rPr lang="en-US" b="1" dirty="0"/>
              <a:t>add</a:t>
            </a:r>
            <a:r>
              <a:rPr lang="en-US" dirty="0"/>
              <a:t>, </a:t>
            </a:r>
            <a:r>
              <a:rPr lang="en-US" b="1" dirty="0"/>
              <a:t>edit</a:t>
            </a:r>
            <a:r>
              <a:rPr lang="en-US" dirty="0"/>
              <a:t> and </a:t>
            </a:r>
            <a:r>
              <a:rPr lang="en-US" b="1" dirty="0"/>
              <a:t>delete</a:t>
            </a:r>
            <a:r>
              <a:rPr lang="en-US" dirty="0"/>
              <a:t> tasks.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Simple, but efficient tool</a:t>
            </a:r>
            <a:r>
              <a:rPr lang="en-US" dirty="0"/>
              <a:t> to organize the work in a team.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You should try it!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I hope you </a:t>
            </a:r>
            <a:r>
              <a:rPr lang="en-US" b="1" dirty="0"/>
              <a:t>understand the concepts</a:t>
            </a:r>
            <a:r>
              <a:rPr lang="en-US" dirty="0"/>
              <a:t> here: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dirty="0"/>
              <a:t>Project trackers </a:t>
            </a:r>
            <a:r>
              <a:rPr lang="en-US" dirty="0"/>
              <a:t>are great tool to organize, track and manage the work on a project in a team.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It is used by </a:t>
            </a:r>
            <a:r>
              <a:rPr lang="en-US" b="1" dirty="0"/>
              <a:t>software development teams</a:t>
            </a:r>
            <a:r>
              <a:rPr lang="en-US" dirty="0"/>
              <a:t> to plan, track and manage their work.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Projects, which are not efficiently managed, fail.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Efficient development teams use </a:t>
            </a:r>
            <a:r>
              <a:rPr lang="en-US" b="1" dirty="0"/>
              <a:t>efficient project management</a:t>
            </a:r>
            <a:r>
              <a:rPr lang="en-US" dirty="0"/>
              <a:t>.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en-US" dirty="0"/>
          </a:p>
          <a:p>
            <a:pPr marL="0" lv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75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xmlns="" id="{977D5E0A-86E5-46C7-85B6-1436FCCA6F2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245218181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3200" dirty="0">
                <a:solidFill>
                  <a:schemeClr val="bg2"/>
                </a:solidFill>
              </a:rPr>
              <a:t>Let's summarize what we learned in this lesson.</a:t>
            </a:r>
          </a:p>
          <a:p>
            <a:r>
              <a:rPr lang="en-US" sz="32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Front-end</a:t>
            </a:r>
            <a:r>
              <a:rPr lang="en-US" sz="3200" dirty="0">
                <a:solidFill>
                  <a:schemeClr val="bg2"/>
                </a:solidFill>
              </a:rPr>
              <a:t> development concepts include:</a:t>
            </a:r>
          </a:p>
          <a:p>
            <a:pPr marL="180000" indent="1800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2"/>
                </a:solidFill>
              </a:rPr>
              <a:t>Understanding and working with modern</a:t>
            </a:r>
            <a:r>
              <a:rPr lang="bg-BG" sz="3200" dirty="0">
                <a:solidFill>
                  <a:schemeClr val="bg2"/>
                </a:solidFill>
              </a:rPr>
              <a:t> </a:t>
            </a:r>
            <a:r>
              <a:rPr lang="en-US" sz="3200" b="1" dirty="0">
                <a:solidFill>
                  <a:schemeClr val="bg2"/>
                </a:solidFill>
              </a:rPr>
              <a:t>front-end technologies</a:t>
            </a:r>
            <a:r>
              <a:rPr lang="en-US" sz="3200" dirty="0">
                <a:solidFill>
                  <a:schemeClr val="bg2"/>
                </a:solidFill>
              </a:rPr>
              <a:t>.</a:t>
            </a:r>
          </a:p>
          <a:p>
            <a:pPr marL="180000" indent="1800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2"/>
                </a:solidFill>
              </a:rPr>
              <a:t>Understanding the basic </a:t>
            </a:r>
            <a:r>
              <a:rPr lang="en-US" sz="3200" b="1" dirty="0">
                <a:solidFill>
                  <a:schemeClr val="bg2"/>
                </a:solidFill>
              </a:rPr>
              <a:t>UI concepts</a:t>
            </a:r>
            <a:r>
              <a:rPr lang="en-US" sz="3200" dirty="0">
                <a:solidFill>
                  <a:schemeClr val="bg2"/>
                </a:solidFill>
              </a:rPr>
              <a:t>, </a:t>
            </a:r>
            <a:r>
              <a:rPr lang="en-US" sz="3200" b="1" dirty="0">
                <a:solidFill>
                  <a:schemeClr val="bg2"/>
                </a:solidFill>
              </a:rPr>
              <a:t>Web-based UI</a:t>
            </a:r>
            <a:r>
              <a:rPr lang="en-US" sz="3200" dirty="0">
                <a:solidFill>
                  <a:schemeClr val="bg2"/>
                </a:solidFill>
              </a:rPr>
              <a:t>, </a:t>
            </a:r>
            <a:r>
              <a:rPr lang="en-US" sz="3200" b="1" dirty="0">
                <a:solidFill>
                  <a:schemeClr val="bg2"/>
                </a:solidFill>
              </a:rPr>
              <a:t>DOM</a:t>
            </a:r>
            <a:r>
              <a:rPr lang="en-US" sz="3200" dirty="0">
                <a:solidFill>
                  <a:schemeClr val="bg2"/>
                </a:solidFill>
              </a:rPr>
              <a:t>, </a:t>
            </a:r>
            <a:r>
              <a:rPr lang="en-US" sz="3200" b="1" dirty="0">
                <a:solidFill>
                  <a:schemeClr val="bg2"/>
                </a:solidFill>
              </a:rPr>
              <a:t>AJAX</a:t>
            </a:r>
            <a:r>
              <a:rPr lang="en-US" sz="3200" dirty="0">
                <a:solidFill>
                  <a:schemeClr val="bg2"/>
                </a:solidFill>
              </a:rPr>
              <a:t>, </a:t>
            </a:r>
            <a:r>
              <a:rPr lang="en-US" sz="3200" b="1" dirty="0">
                <a:solidFill>
                  <a:schemeClr val="bg2"/>
                </a:solidFill>
              </a:rPr>
              <a:t>routing</a:t>
            </a:r>
            <a:r>
              <a:rPr lang="en-US" sz="3200" dirty="0">
                <a:solidFill>
                  <a:schemeClr val="bg2"/>
                </a:solidFill>
              </a:rPr>
              <a:t>, </a:t>
            </a:r>
            <a:r>
              <a:rPr lang="en-US" sz="3200" b="1" dirty="0">
                <a:solidFill>
                  <a:schemeClr val="bg2"/>
                </a:solidFill>
              </a:rPr>
              <a:t>templating</a:t>
            </a:r>
            <a:r>
              <a:rPr lang="en-US" sz="3200" dirty="0">
                <a:solidFill>
                  <a:schemeClr val="bg2"/>
                </a:solidFill>
              </a:rPr>
              <a:t>, </a:t>
            </a:r>
            <a:r>
              <a:rPr lang="en-US" sz="3200" b="1" dirty="0">
                <a:solidFill>
                  <a:schemeClr val="bg2"/>
                </a:solidFill>
              </a:rPr>
              <a:t>UI frameworks</a:t>
            </a:r>
            <a:r>
              <a:rPr lang="en-US" sz="3200" dirty="0">
                <a:solidFill>
                  <a:schemeClr val="bg2"/>
                </a:solidFill>
              </a:rPr>
              <a:t>.</a:t>
            </a:r>
          </a:p>
          <a:p>
            <a:endParaRPr lang="en-US" sz="3200" dirty="0">
              <a:solidFill>
                <a:schemeClr val="bg2"/>
              </a:solidFill>
            </a:endParaRPr>
          </a:p>
          <a:p>
            <a:r>
              <a:rPr lang="en-US" sz="32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Back-end</a:t>
            </a:r>
            <a:r>
              <a:rPr lang="en-US" sz="3200" dirty="0">
                <a:solidFill>
                  <a:schemeClr val="bg2"/>
                </a:solidFill>
              </a:rPr>
              <a:t> development concepts include:</a:t>
            </a:r>
          </a:p>
          <a:p>
            <a:pPr marL="180000" marR="0" lvl="0" indent="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3200" dirty="0">
                <a:solidFill>
                  <a:schemeClr val="bg2"/>
                </a:solidFill>
              </a:rPr>
              <a:t>Understanding and working with </a:t>
            </a:r>
            <a:r>
              <a:rPr lang="en-US" sz="3200" b="1" dirty="0">
                <a:solidFill>
                  <a:schemeClr val="bg2"/>
                </a:solidFill>
              </a:rPr>
              <a:t>RESTful services</a:t>
            </a:r>
            <a:r>
              <a:rPr lang="en-US" sz="3200" dirty="0">
                <a:solidFill>
                  <a:schemeClr val="bg2"/>
                </a:solidFill>
              </a:rPr>
              <a:t>.</a:t>
            </a:r>
          </a:p>
          <a:p>
            <a:pPr marL="180000" marR="0" lvl="0" indent="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3200" dirty="0">
                <a:solidFill>
                  <a:schemeClr val="bg2"/>
                </a:solidFill>
              </a:rPr>
              <a:t>Using </a:t>
            </a:r>
            <a:r>
              <a:rPr lang="en-US" sz="3200" b="1" dirty="0">
                <a:solidFill>
                  <a:schemeClr val="bg2"/>
                </a:solidFill>
              </a:rPr>
              <a:t>relational and NoSQL databases </a:t>
            </a:r>
            <a:r>
              <a:rPr lang="en-US" sz="3200" dirty="0">
                <a:solidFill>
                  <a:schemeClr val="bg2"/>
                </a:solidFill>
              </a:rPr>
              <a:t>and </a:t>
            </a:r>
            <a:r>
              <a:rPr lang="en-US" sz="3200" b="1" dirty="0">
                <a:solidFill>
                  <a:schemeClr val="bg2"/>
                </a:solidFill>
              </a:rPr>
              <a:t>ORM</a:t>
            </a:r>
            <a:r>
              <a:rPr lang="en-US" sz="3200" dirty="0">
                <a:solidFill>
                  <a:schemeClr val="bg2"/>
                </a:solidFill>
              </a:rPr>
              <a:t> frameworks.</a:t>
            </a:r>
          </a:p>
          <a:p>
            <a:pPr marL="180000" marR="0" lvl="0" indent="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3200" dirty="0">
                <a:solidFill>
                  <a:schemeClr val="bg2"/>
                </a:solidFill>
              </a:rPr>
              <a:t>Understanding and using the </a:t>
            </a:r>
            <a:r>
              <a:rPr lang="en-US" sz="3200" b="1" dirty="0">
                <a:solidFill>
                  <a:schemeClr val="bg2"/>
                </a:solidFill>
              </a:rPr>
              <a:t>MVC architecture </a:t>
            </a:r>
            <a:r>
              <a:rPr lang="en-US" sz="3200" dirty="0">
                <a:solidFill>
                  <a:schemeClr val="bg2"/>
                </a:solidFill>
              </a:rPr>
              <a:t>for server-side Web apps.</a:t>
            </a:r>
          </a:p>
          <a:p>
            <a:pPr marL="180000" marR="0" lvl="0" indent="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3200" dirty="0">
                <a:solidFill>
                  <a:schemeClr val="bg2"/>
                </a:solidFill>
              </a:rPr>
              <a:t>Understanding and using </a:t>
            </a:r>
            <a:r>
              <a:rPr lang="en-US" sz="3200" b="1" dirty="0">
                <a:solidFill>
                  <a:schemeClr val="bg2"/>
                </a:solidFill>
              </a:rPr>
              <a:t>cloud</a:t>
            </a:r>
            <a:r>
              <a:rPr lang="en-US" sz="3200" dirty="0">
                <a:solidFill>
                  <a:schemeClr val="bg2"/>
                </a:solidFill>
              </a:rPr>
              <a:t>, </a:t>
            </a:r>
            <a:r>
              <a:rPr lang="en-US" sz="3200" b="1" dirty="0">
                <a:solidFill>
                  <a:schemeClr val="bg2"/>
                </a:solidFill>
              </a:rPr>
              <a:t>containers</a:t>
            </a:r>
            <a:r>
              <a:rPr lang="en-US" sz="3200" dirty="0">
                <a:solidFill>
                  <a:schemeClr val="bg2"/>
                </a:solidFill>
              </a:rPr>
              <a:t> and </a:t>
            </a:r>
            <a:r>
              <a:rPr lang="en-US" sz="3200" b="1" dirty="0">
                <a:solidFill>
                  <a:schemeClr val="bg2"/>
                </a:solidFill>
              </a:rPr>
              <a:t>Docker</a:t>
            </a:r>
            <a:r>
              <a:rPr lang="bg-BG" sz="3200" b="0" dirty="0">
                <a:solidFill>
                  <a:schemeClr val="bg2"/>
                </a:solidFill>
              </a:rPr>
              <a:t>.</a:t>
            </a:r>
            <a:endParaRPr lang="en-US" sz="3200" b="0" dirty="0">
              <a:solidFill>
                <a:schemeClr val="bg2"/>
              </a:solidFill>
            </a:endParaRPr>
          </a:p>
          <a:p>
            <a:endParaRPr lang="en-US" sz="3200" dirty="0">
              <a:solidFill>
                <a:schemeClr val="bg2"/>
              </a:solidFill>
            </a:endParaRPr>
          </a:p>
          <a:p>
            <a:r>
              <a:rPr lang="en-US" sz="32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Embedded systems</a:t>
            </a:r>
            <a:r>
              <a:rPr lang="en-US" sz="3200" b="0" dirty="0">
                <a:solidFill>
                  <a:schemeClr val="bg2"/>
                </a:solidFill>
              </a:rPr>
              <a:t> are used for home and industrial automation, using microcontrollers (like </a:t>
            </a:r>
            <a:r>
              <a:rPr lang="en-US" sz="3200" dirty="0">
                <a:solidFill>
                  <a:schemeClr val="bg2"/>
                </a:solidFill>
              </a:rPr>
              <a:t>Arduino and ESP32).</a:t>
            </a:r>
            <a:endParaRPr lang="en-US" sz="3200" b="0" dirty="0">
              <a:solidFill>
                <a:schemeClr val="bg2"/>
              </a:solidFill>
            </a:endParaRPr>
          </a:p>
          <a:p>
            <a:pPr marL="180000" marR="0" lvl="0" indent="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7200" b="1" dirty="0"/>
              <a:t>Connected</a:t>
            </a:r>
            <a:r>
              <a:rPr lang="en-US" sz="7200" b="0" dirty="0"/>
              <a:t> </a:t>
            </a:r>
            <a:r>
              <a:rPr lang="en-US" sz="7200" dirty="0"/>
              <a:t>embedded systems are known as "</a:t>
            </a:r>
            <a:r>
              <a:rPr lang="en-US" sz="7200" b="1" dirty="0"/>
              <a:t>Internet of Things</a:t>
            </a:r>
            <a:r>
              <a:rPr lang="en-US" sz="7200" dirty="0"/>
              <a:t>" devices </a:t>
            </a:r>
            <a:r>
              <a:rPr lang="en-US" sz="7200" b="0" dirty="0"/>
              <a:t>(</a:t>
            </a:r>
            <a:r>
              <a:rPr lang="en-US" sz="7200" b="1" dirty="0"/>
              <a:t>IoT devices</a:t>
            </a:r>
            <a:r>
              <a:rPr lang="en-US" sz="7200" b="0" dirty="0"/>
              <a:t>)</a:t>
            </a:r>
            <a:r>
              <a:rPr lang="bg-BG" sz="7200" b="0" dirty="0"/>
              <a:t>.</a:t>
            </a:r>
            <a:endParaRPr lang="en-US" sz="3200" dirty="0">
              <a:solidFill>
                <a:schemeClr val="bg2"/>
              </a:solidFill>
            </a:endParaRPr>
          </a:p>
          <a:p>
            <a:endParaRPr lang="en-US" sz="3200" dirty="0">
              <a:solidFill>
                <a:schemeClr val="bg2"/>
              </a:solidFill>
            </a:endParaRPr>
          </a:p>
          <a:p>
            <a:r>
              <a:rPr lang="en-US" sz="34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Software engineering</a:t>
            </a:r>
            <a:r>
              <a:rPr lang="en-US" sz="3400" dirty="0">
                <a:solidFill>
                  <a:schemeClr val="bg2"/>
                </a:solidFill>
              </a:rPr>
              <a:t>, source control systems (like </a:t>
            </a:r>
            <a:r>
              <a:rPr lang="en-US" sz="3400" b="1" dirty="0">
                <a:solidFill>
                  <a:schemeClr val="bg2"/>
                </a:solidFill>
              </a:rPr>
              <a:t>Git</a:t>
            </a:r>
            <a:r>
              <a:rPr lang="en-US" sz="3400" dirty="0">
                <a:solidFill>
                  <a:schemeClr val="bg2"/>
                </a:solidFill>
              </a:rPr>
              <a:t> and SVN), software quality assurance (</a:t>
            </a:r>
            <a:r>
              <a:rPr lang="en-US" sz="3400" b="1" dirty="0">
                <a:solidFill>
                  <a:schemeClr val="bg2"/>
                </a:solidFill>
              </a:rPr>
              <a:t>QA</a:t>
            </a:r>
            <a:r>
              <a:rPr lang="en-US" sz="3400" dirty="0">
                <a:solidFill>
                  <a:schemeClr val="bg2"/>
                </a:solidFill>
              </a:rPr>
              <a:t>), </a:t>
            </a:r>
            <a:r>
              <a:rPr lang="en-US" sz="3400" b="1" dirty="0">
                <a:solidFill>
                  <a:schemeClr val="bg2"/>
                </a:solidFill>
              </a:rPr>
              <a:t>unit testing</a:t>
            </a:r>
            <a:r>
              <a:rPr lang="en-US" sz="3400" dirty="0">
                <a:solidFill>
                  <a:schemeClr val="bg2"/>
                </a:solidFill>
              </a:rPr>
              <a:t>, </a:t>
            </a:r>
            <a:r>
              <a:rPr lang="en-US" sz="3400" b="1" dirty="0">
                <a:solidFill>
                  <a:schemeClr val="bg2"/>
                </a:solidFill>
              </a:rPr>
              <a:t>Kanban</a:t>
            </a:r>
            <a:r>
              <a:rPr lang="bg-BG" sz="3400" dirty="0">
                <a:solidFill>
                  <a:schemeClr val="bg2"/>
                </a:solidFill>
              </a:rPr>
              <a:t> </a:t>
            </a:r>
            <a:r>
              <a:rPr lang="en-US" sz="3400" dirty="0">
                <a:solidFill>
                  <a:schemeClr val="bg2"/>
                </a:solidFill>
              </a:rPr>
              <a:t>boards, are concepts from modern software development, which are used to plan, manage and track the </a:t>
            </a:r>
            <a:r>
              <a:rPr lang="en-US" sz="3400" b="1" dirty="0">
                <a:solidFill>
                  <a:schemeClr val="bg2"/>
                </a:solidFill>
              </a:rPr>
              <a:t>software development process</a:t>
            </a:r>
            <a:r>
              <a:rPr lang="en-US" sz="3400" dirty="0">
                <a:solidFill>
                  <a:schemeClr val="bg2"/>
                </a:solidFill>
              </a:rPr>
              <a:t>.</a:t>
            </a:r>
            <a:r>
              <a:rPr lang="en-US" sz="3200" dirty="0">
                <a:solidFill>
                  <a:schemeClr val="bg2"/>
                </a:solidFill>
              </a:rPr>
              <a:t/>
            </a:r>
            <a:br>
              <a:rPr lang="en-US" sz="3200" dirty="0">
                <a:solidFill>
                  <a:schemeClr val="bg2"/>
                </a:solidFill>
              </a:rPr>
            </a:br>
            <a:endParaRPr lang="en-US" b="0" dirty="0"/>
          </a:p>
          <a:p>
            <a:r>
              <a:rPr lang="en-US" dirty="0"/>
              <a:t>At </a:t>
            </a:r>
            <a:r>
              <a:rPr lang="en-US" b="1" dirty="0"/>
              <a:t>SoftUni </a:t>
            </a:r>
            <a:r>
              <a:rPr lang="en-US" dirty="0"/>
              <a:t>we shall learn the basics of the concepts, mentioned in this lesson,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and this will help us significantly to start a job as junior developer.</a:t>
            </a:r>
          </a:p>
          <a:p>
            <a:r>
              <a:rPr lang="en-US" dirty="0"/>
              <a:t>Our </a:t>
            </a:r>
            <a:r>
              <a:rPr lang="en-US" b="1" dirty="0"/>
              <a:t>end-to-end educational program </a:t>
            </a:r>
            <a:r>
              <a:rPr lang="en-US" dirty="0"/>
              <a:t>for software engineers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is a well-designed </a:t>
            </a:r>
            <a:r>
              <a:rPr lang="en-US" b="1" dirty="0"/>
              <a:t>mix of the 4 essential skills </a:t>
            </a:r>
            <a:r>
              <a:rPr lang="en-US" dirty="0"/>
              <a:t>of software engineers,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where coding, is learned together with problem solving, development concepts and technologies.</a:t>
            </a:r>
          </a:p>
          <a:p>
            <a:endParaRPr lang="en-US" dirty="0"/>
          </a:p>
          <a:p>
            <a:endParaRPr lang="bg-BG" dirty="0"/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76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xmlns="" id="{872DF232-507C-4453-94CC-F801C1D4D21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12703261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xmlns="" id="{5049B984-F964-47FF-8179-0A3007CE21C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77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xmlns="" id="{A1368DAC-E926-487D-B9D9-752D34E9D8F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24953023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/>
              <a:t>The </a:t>
            </a:r>
            <a:r>
              <a:rPr lang="en-US" b="1" dirty="0"/>
              <a:t>front-end</a:t>
            </a:r>
            <a:r>
              <a:rPr lang="en-US" dirty="0"/>
              <a:t> is </a:t>
            </a:r>
            <a:r>
              <a:rPr lang="en-US" b="1" dirty="0"/>
              <a:t>what users see on the screen</a:t>
            </a:r>
            <a:r>
              <a:rPr lang="en-US" dirty="0"/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It consists of the </a:t>
            </a:r>
            <a:r>
              <a:rPr lang="en-US" b="1" dirty="0"/>
              <a:t>client-side app components</a:t>
            </a:r>
            <a:r>
              <a:rPr lang="en-US" dirty="0"/>
              <a:t>, the "</a:t>
            </a:r>
            <a:r>
              <a:rPr lang="en-US" b="1" dirty="0"/>
              <a:t>presentation layer</a:t>
            </a:r>
            <a:r>
              <a:rPr lang="en-US" dirty="0"/>
              <a:t>" of the software systems.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The front-end displays the </a:t>
            </a:r>
            <a:r>
              <a:rPr lang="en-US" b="1" dirty="0"/>
              <a:t>user interface </a:t>
            </a:r>
            <a:r>
              <a:rPr lang="en-US" dirty="0"/>
              <a:t>to the users and interacts with them.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Let's review the </a:t>
            </a:r>
            <a:r>
              <a:rPr lang="en-US" b="1" dirty="0"/>
              <a:t>concepts and principles of modern front-end technologies</a:t>
            </a:r>
            <a:r>
              <a:rPr lang="en-US" b="0" dirty="0"/>
              <a:t>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such as the </a:t>
            </a:r>
            <a:r>
              <a:rPr lang="en-US" b="1" dirty="0"/>
              <a:t>DOM tree </a:t>
            </a:r>
            <a:r>
              <a:rPr lang="en-US" b="0" dirty="0"/>
              <a:t>in Web browsers,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the </a:t>
            </a:r>
            <a:r>
              <a:rPr lang="en-US" b="1" dirty="0"/>
              <a:t>REST architecture </a:t>
            </a:r>
            <a:r>
              <a:rPr lang="en-US" b="0" dirty="0"/>
              <a:t>and </a:t>
            </a:r>
            <a:r>
              <a:rPr lang="en-US" b="1" dirty="0"/>
              <a:t>RESTful APIs</a:t>
            </a:r>
            <a:r>
              <a:rPr lang="en-US" b="0" dirty="0"/>
              <a:t>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AJAX </a:t>
            </a:r>
            <a:r>
              <a:rPr lang="en-US" b="0" dirty="0"/>
              <a:t>and</a:t>
            </a:r>
            <a:r>
              <a:rPr lang="bg-BG" b="0" dirty="0"/>
              <a:t> </a:t>
            </a:r>
            <a:r>
              <a:rPr lang="en-US" b="0" dirty="0"/>
              <a:t>the concept of asynchronous invocations of back-end services,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the concept of "</a:t>
            </a:r>
            <a:r>
              <a:rPr lang="en-US" b="1" dirty="0"/>
              <a:t>templating engines</a:t>
            </a:r>
            <a:r>
              <a:rPr lang="en-US" b="0" dirty="0"/>
              <a:t>" for UI rendering,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the concept of "</a:t>
            </a:r>
            <a:r>
              <a:rPr lang="en-US" b="1" dirty="0"/>
              <a:t>routing</a:t>
            </a:r>
            <a:r>
              <a:rPr lang="en-US" b="0" dirty="0"/>
              <a:t>" for URL-based navigation,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and the concept of </a:t>
            </a:r>
            <a:r>
              <a:rPr lang="en-US" b="1" dirty="0"/>
              <a:t>UI libraries</a:t>
            </a:r>
            <a:r>
              <a:rPr lang="en-US" b="0" dirty="0"/>
              <a:t> and </a:t>
            </a:r>
            <a:r>
              <a:rPr lang="en-US" b="1" dirty="0"/>
              <a:t>front-end frameworks</a:t>
            </a:r>
            <a:r>
              <a:rPr lang="en-US" b="0" dirty="0"/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xmlns="" id="{13E7E88C-3297-4E72-B4EE-ADBB58DCE33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16986933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xmlns="" id="{5D1C0779-821B-433B-AB3A-0953EE966C7E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80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xmlns="" id="{33FFFF10-C54E-4999-AC67-86B0E665B0E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91434631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6627548A-4D3C-449B-81A5-FA4BE4628490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81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xmlns="" id="{C28EAAC1-67AE-465B-928C-453DAC49E94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434153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Web front-end</a:t>
            </a:r>
            <a:r>
              <a:rPr lang="en-US" b="0" dirty="0"/>
              <a:t>, </a:t>
            </a:r>
            <a:r>
              <a:rPr lang="en-US" b="1" dirty="0"/>
              <a:t>HTML</a:t>
            </a:r>
            <a:r>
              <a:rPr lang="en-US" b="0" dirty="0"/>
              <a:t>, </a:t>
            </a:r>
            <a:r>
              <a:rPr lang="en-US" b="1" dirty="0"/>
              <a:t>CSS</a:t>
            </a:r>
            <a:r>
              <a:rPr lang="en-US" b="0" dirty="0"/>
              <a:t> and </a:t>
            </a:r>
            <a:r>
              <a:rPr lang="en-US" b="1" dirty="0"/>
              <a:t>JavaScript</a:t>
            </a:r>
            <a:r>
              <a:rPr lang="en-US" b="0" dirty="0"/>
              <a:t>, together with</a:t>
            </a:r>
            <a:r>
              <a:rPr lang="en-US" dirty="0"/>
              <a:t> the </a:t>
            </a:r>
            <a:r>
              <a:rPr lang="en-US" b="1" dirty="0"/>
              <a:t>Document Object Model </a:t>
            </a:r>
            <a:r>
              <a:rPr lang="en-US" dirty="0"/>
              <a:t>(</a:t>
            </a:r>
            <a:r>
              <a:rPr lang="en-US" b="1" dirty="0"/>
              <a:t>DOM</a:t>
            </a:r>
            <a:r>
              <a:rPr lang="en-US" dirty="0"/>
              <a:t>), </a:t>
            </a:r>
            <a:r>
              <a:rPr lang="en-US" b="1" dirty="0"/>
              <a:t>AJAX</a:t>
            </a:r>
            <a:r>
              <a:rPr lang="bg-BG" dirty="0"/>
              <a:t> </a:t>
            </a:r>
            <a:r>
              <a:rPr lang="en-US" dirty="0"/>
              <a:t>and few others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are the dominant technology for building </a:t>
            </a:r>
            <a:r>
              <a:rPr lang="en-US" b="1" dirty="0"/>
              <a:t>user interfaces</a:t>
            </a:r>
            <a:r>
              <a:rPr lang="en-US" dirty="0"/>
              <a:t> for modern software apps.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This set of web front-end technologies is known under the name </a:t>
            </a:r>
            <a:r>
              <a:rPr lang="bg-BG" dirty="0"/>
              <a:t>"</a:t>
            </a:r>
            <a:r>
              <a:rPr lang="en-US" b="1" dirty="0"/>
              <a:t>HTML5</a:t>
            </a:r>
            <a:r>
              <a:rPr lang="bg-BG" b="1" dirty="0"/>
              <a:t> </a:t>
            </a:r>
            <a:r>
              <a:rPr lang="en-US" b="1" dirty="0"/>
              <a:t>platform</a:t>
            </a:r>
            <a:r>
              <a:rPr lang="en-US" dirty="0"/>
              <a:t>" or "</a:t>
            </a:r>
            <a:r>
              <a:rPr lang="en-US" b="1" dirty="0"/>
              <a:t>The Web Platform</a:t>
            </a:r>
            <a:r>
              <a:rPr lang="en-US" dirty="0"/>
              <a:t>".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See </a:t>
            </a:r>
            <a:r>
              <a:rPr lang="en-US" dirty="0">
                <a:hlinkClick r:id="rId3"/>
              </a:rPr>
              <a:t>https://platform.html5.org</a:t>
            </a:r>
            <a:r>
              <a:rPr lang="en-US" dirty="0"/>
              <a:t> for more details about </a:t>
            </a:r>
            <a:r>
              <a:rPr lang="en-US" b="1" dirty="0"/>
              <a:t>the HTML5 platform</a:t>
            </a:r>
            <a:r>
              <a:rPr lang="en-US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It consists of lots of </a:t>
            </a:r>
            <a:r>
              <a:rPr lang="en-US" b="1" dirty="0"/>
              <a:t>technologies</a:t>
            </a:r>
            <a:r>
              <a:rPr lang="en-US" dirty="0"/>
              <a:t>, </a:t>
            </a:r>
            <a:r>
              <a:rPr lang="en-US" b="1" dirty="0"/>
              <a:t>APIs</a:t>
            </a:r>
            <a:r>
              <a:rPr lang="en-US" dirty="0"/>
              <a:t> and </a:t>
            </a:r>
            <a:r>
              <a:rPr lang="en-US" b="1" dirty="0"/>
              <a:t>standards</a:t>
            </a:r>
            <a:r>
              <a:rPr lang="en-US" dirty="0"/>
              <a:t>, implemented in the modern Web browsers.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It is very important for every modern software engineer to be </a:t>
            </a:r>
            <a:r>
              <a:rPr lang="en-US" b="1" dirty="0"/>
              <a:t>familiar with these HTML5 technologies </a:t>
            </a:r>
            <a:r>
              <a:rPr lang="en-US" dirty="0"/>
              <a:t>and the concepts behind them.</a:t>
            </a:r>
          </a:p>
          <a:p>
            <a:endParaRPr lang="en-US" b="1" dirty="0"/>
          </a:p>
          <a:p>
            <a:r>
              <a:rPr lang="en-US" b="1" dirty="0"/>
              <a:t>Web front-end technologies</a:t>
            </a:r>
            <a:r>
              <a:rPr lang="en-US" b="0" dirty="0"/>
              <a:t> are the way developers build the </a:t>
            </a:r>
            <a:r>
              <a:rPr lang="en-US" b="1" dirty="0"/>
              <a:t>user interface</a:t>
            </a:r>
            <a:r>
              <a:rPr lang="en-US" b="0" dirty="0"/>
              <a:t>, displayed in Web pages, Web sites, Web apps and cross-platform apps.</a:t>
            </a:r>
            <a:endParaRPr lang="en-US" b="1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b="1" dirty="0"/>
              <a:t>HTML </a:t>
            </a:r>
            <a:r>
              <a:rPr lang="en-US" dirty="0"/>
              <a:t>and </a:t>
            </a:r>
            <a:r>
              <a:rPr lang="en-US" b="1" dirty="0"/>
              <a:t>CSS </a:t>
            </a:r>
            <a:r>
              <a:rPr lang="en-US" b="0" dirty="0"/>
              <a:t>languages </a:t>
            </a:r>
            <a:r>
              <a:rPr lang="en-US" dirty="0"/>
              <a:t>describe documents, content, layout, formatting and everything we see on the screen in the Web browser.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JavaScript</a:t>
            </a:r>
            <a:r>
              <a:rPr lang="en-US" b="0" dirty="0"/>
              <a:t> (which is called also </a:t>
            </a:r>
            <a:r>
              <a:rPr lang="en-US" b="1" i="0" dirty="0">
                <a:solidFill>
                  <a:srgbClr val="111111"/>
                </a:solidFill>
                <a:effectLst/>
                <a:latin typeface="Cambria" panose="02040503050406030204" pitchFamily="18" charset="0"/>
              </a:rPr>
              <a:t>ECMAScript</a:t>
            </a:r>
            <a:r>
              <a:rPr lang="en-US" b="0" i="0" dirty="0">
                <a:solidFill>
                  <a:srgbClr val="111111"/>
                </a:solidFill>
                <a:effectLst/>
                <a:latin typeface="Cambria" panose="02040503050406030204" pitchFamily="18" charset="0"/>
              </a:rPr>
              <a:t>) </a:t>
            </a:r>
            <a:r>
              <a:rPr lang="en-US" dirty="0"/>
              <a:t>is the main language, used by developers to program user interfaces in a Web browser.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The</a:t>
            </a:r>
            <a:r>
              <a:rPr lang="en-US" b="1" dirty="0"/>
              <a:t> DOM </a:t>
            </a:r>
            <a:r>
              <a:rPr lang="en-US" dirty="0"/>
              <a:t>technology allows accessing the elements in a Web page through JavaScript.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b="1" dirty="0"/>
              <a:t>AJAX </a:t>
            </a:r>
            <a:r>
              <a:rPr lang="en-US" dirty="0"/>
              <a:t>technology allows invoking </a:t>
            </a:r>
            <a:r>
              <a:rPr lang="en-US" b="1" dirty="0"/>
              <a:t>back-end services </a:t>
            </a:r>
            <a:r>
              <a:rPr lang="en-US" dirty="0"/>
              <a:t>from JavaScript front-end apps.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JS front-end frameworks </a:t>
            </a:r>
            <a:r>
              <a:rPr lang="en-US" dirty="0"/>
              <a:t>(such as React, Angular and Vue) simplify the Web front-end development by providing structure, components, guidelines and patterns to build maintainable front-end apps.</a:t>
            </a:r>
            <a:endParaRPr lang="en-US" b="1" dirty="0"/>
          </a:p>
          <a:p>
            <a:endParaRPr lang="en-US" b="1" dirty="0"/>
          </a:p>
          <a:p>
            <a:r>
              <a:rPr lang="en-US" b="1" dirty="0"/>
              <a:t>DOM</a:t>
            </a:r>
            <a:r>
              <a:rPr lang="en-US" dirty="0"/>
              <a:t> (the Document Object Model) defines the </a:t>
            </a:r>
            <a:r>
              <a:rPr lang="en-US" b="1" dirty="0"/>
              <a:t>structure of Web pages</a:t>
            </a:r>
            <a:r>
              <a:rPr lang="en-US" dirty="0"/>
              <a:t>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Documents in the Web browser are represented by a </a:t>
            </a:r>
            <a:r>
              <a:rPr lang="en-US" b="1" dirty="0"/>
              <a:t>DOM tree</a:t>
            </a:r>
            <a:r>
              <a:rPr lang="en-US" b="0" dirty="0"/>
              <a:t>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The </a:t>
            </a:r>
            <a:r>
              <a:rPr lang="en-US" b="1" dirty="0"/>
              <a:t>DOM tree </a:t>
            </a:r>
            <a:r>
              <a:rPr lang="en-US" dirty="0"/>
              <a:t>holds a hierarchy of </a:t>
            </a:r>
            <a:r>
              <a:rPr lang="en-US" b="1" dirty="0"/>
              <a:t>UI and other elements</a:t>
            </a:r>
            <a:r>
              <a:rPr lang="en-US" dirty="0"/>
              <a:t>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DOM uses </a:t>
            </a:r>
            <a:r>
              <a:rPr lang="en-US" b="1" dirty="0"/>
              <a:t>composition</a:t>
            </a:r>
            <a:r>
              <a:rPr lang="en-US" dirty="0"/>
              <a:t>: most elements could hold other elements within themselves.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This way the </a:t>
            </a:r>
            <a:r>
              <a:rPr lang="en-US" b="1" dirty="0"/>
              <a:t>elements are organized in a tree </a:t>
            </a:r>
            <a:r>
              <a:rPr lang="en-US" dirty="0"/>
              <a:t>(the DOM tree).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b="1" dirty="0"/>
              <a:t>DOM API </a:t>
            </a:r>
            <a:r>
              <a:rPr lang="en-US" dirty="0"/>
              <a:t>allows changing the DOM from JavaScript code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and this is how modern Web sites and apps build interactive user interfaces.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Modern </a:t>
            </a:r>
            <a:r>
              <a:rPr lang="en-US" b="1" dirty="0"/>
              <a:t>Web front-end apps </a:t>
            </a:r>
            <a:r>
              <a:rPr lang="en-US" dirty="0"/>
              <a:t>manipulate the DOM tree directly from JavaScript or through a front-end framework and consume data from the back-end.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4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41648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a simple example of the </a:t>
            </a:r>
            <a:r>
              <a:rPr lang="en-US" b="1" dirty="0"/>
              <a:t>DOM API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want to build a Web page, which </a:t>
            </a:r>
            <a:r>
              <a:rPr lang="en-US" b="1" dirty="0"/>
              <a:t>calculates the sum of two numbers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This is how it looks like: </a:t>
            </a:r>
            <a:r>
              <a:rPr lang="en-US" b="1" dirty="0"/>
              <a:t>3 text fields and a button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numbers are entered in the first two </a:t>
            </a:r>
            <a:r>
              <a:rPr lang="en-US" b="1" dirty="0"/>
              <a:t>text fields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When the </a:t>
            </a:r>
            <a:r>
              <a:rPr lang="en-US" b="1" dirty="0"/>
              <a:t>[Calculate] button</a:t>
            </a:r>
            <a:r>
              <a:rPr lang="en-US" dirty="0"/>
              <a:t> is clicked, the third field </a:t>
            </a:r>
            <a:r>
              <a:rPr lang="en-US" b="1" dirty="0"/>
              <a:t>displays the sum</a:t>
            </a:r>
            <a:r>
              <a:rPr lang="en-US" dirty="0"/>
              <a:t> of the numbers from first two fields.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We create a </a:t>
            </a:r>
            <a:r>
              <a:rPr lang="en-US" b="1" dirty="0"/>
              <a:t>JavaScript code snippet </a:t>
            </a:r>
            <a:r>
              <a:rPr lang="en-US" dirty="0"/>
              <a:t>in the Web page to handle the "</a:t>
            </a:r>
            <a:r>
              <a:rPr lang="en-US" b="1" i="1" dirty="0"/>
              <a:t>button click</a:t>
            </a:r>
            <a:r>
              <a:rPr lang="en-US" dirty="0"/>
              <a:t>" event.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find the button element in the DOM tree by its ID and assign an event handler function to its "</a:t>
            </a:r>
            <a:r>
              <a:rPr lang="en-US" b="1" i="1" dirty="0"/>
              <a:t>onclick</a:t>
            </a:r>
            <a:r>
              <a:rPr lang="en-US" dirty="0"/>
              <a:t>" property.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When </a:t>
            </a:r>
            <a:r>
              <a:rPr lang="en-US" b="1" dirty="0"/>
              <a:t>the button is clicked</a:t>
            </a:r>
            <a:r>
              <a:rPr lang="en-US" dirty="0"/>
              <a:t>, we use the </a:t>
            </a:r>
            <a:r>
              <a:rPr lang="en-US" b="1" dirty="0"/>
              <a:t>DOM API </a:t>
            </a:r>
            <a:r>
              <a:rPr lang="en-US" dirty="0"/>
              <a:t>to take the text content from the fields,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then we parse the field values into numbers,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calculate their sum,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and display the sum into the last field.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We use the DOM API function "</a:t>
            </a:r>
            <a:r>
              <a:rPr lang="en-US" b="1" noProof="1"/>
              <a:t>document.getElementById</a:t>
            </a:r>
            <a:r>
              <a:rPr lang="en-US" dirty="0"/>
              <a:t>" and the DOM properties "</a:t>
            </a:r>
            <a:r>
              <a:rPr lang="en-US" b="1" dirty="0"/>
              <a:t>onclick</a:t>
            </a:r>
            <a:r>
              <a:rPr lang="en-US" dirty="0"/>
              <a:t>" and "</a:t>
            </a:r>
            <a:r>
              <a:rPr lang="en-US" b="1" dirty="0"/>
              <a:t>value</a:t>
            </a:r>
            <a:r>
              <a:rPr lang="en-US" dirty="0"/>
              <a:t>"</a:t>
            </a:r>
            <a:r>
              <a:rPr lang="bg-BG" dirty="0"/>
              <a:t> </a:t>
            </a:r>
            <a:r>
              <a:rPr lang="en-US" dirty="0"/>
              <a:t>to access the fields and the button from the DOM tree, representing the elements at the Web page.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 am not going to explain this in more detail, since here I want to show you a </a:t>
            </a:r>
            <a:r>
              <a:rPr lang="en-US" b="1" dirty="0"/>
              <a:t>concept </a:t>
            </a:r>
            <a:r>
              <a:rPr lang="en-US" dirty="0"/>
              <a:t>(the DOM tree), not to teach you in HTML, DOM, JavaScript and Web front-end programming.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shall have a comprehensive </a:t>
            </a:r>
            <a:r>
              <a:rPr lang="en-US" b="1" dirty="0"/>
              <a:t>Web front-end programming course at SoftUni</a:t>
            </a:r>
            <a:r>
              <a:rPr lang="en-US" b="0" dirty="0"/>
              <a:t> in the end-to-end learning track for software developers</a:t>
            </a:r>
            <a:r>
              <a:rPr lang="en-US" dirty="0"/>
              <a:t>, where we will learn and practice how to manipulate the DOM tree in more detail.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81676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it's time to </a:t>
            </a:r>
            <a:r>
              <a:rPr lang="en-US" b="1" dirty="0"/>
              <a:t>demonstrate you the previous example </a:t>
            </a:r>
            <a:r>
              <a:rPr lang="en-US" dirty="0"/>
              <a:t>in action.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 have prepared a </a:t>
            </a:r>
            <a:r>
              <a:rPr lang="en-US" b="1" dirty="0"/>
              <a:t>live code example</a:t>
            </a:r>
            <a:r>
              <a:rPr lang="en-US" dirty="0"/>
              <a:t> at repl.it.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Let' </a:t>
            </a:r>
            <a:r>
              <a:rPr lang="en-US" b="1" dirty="0"/>
              <a:t>open the link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It</a:t>
            </a:r>
            <a:r>
              <a:rPr lang="en-US" b="1" dirty="0"/>
              <a:t> takes some time</a:t>
            </a:r>
            <a:r>
              <a:rPr lang="en-US" b="0" dirty="0"/>
              <a:t> to load</a:t>
            </a:r>
            <a:r>
              <a:rPr lang="en-US" dirty="0"/>
              <a:t>, as usually.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This is the same code from the previous slide.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It takes two numbers and calculates their sum.</a:t>
            </a:r>
            <a:endParaRPr lang="bg-BG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Let's </a:t>
            </a:r>
            <a:r>
              <a:rPr lang="en-US" b="1" dirty="0"/>
              <a:t>run </a:t>
            </a:r>
            <a:r>
              <a:rPr lang="en-US" dirty="0"/>
              <a:t>the code.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enter "5" and "3" and the result is "8", just as expected.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Let's see the </a:t>
            </a:r>
            <a:r>
              <a:rPr lang="en-US" b="1" dirty="0"/>
              <a:t>DOM tree</a:t>
            </a:r>
            <a:r>
              <a:rPr lang="en-US" dirty="0"/>
              <a:t> here.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DOM tree is this structure.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have input.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We have another input.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We have another input.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And we have a button.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And these fields have here values assigned in them.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These are the properties of these elements.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xmlns="" id="{977D5E0A-86E5-46C7-85B6-1436FCCA6F2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40706595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hyperlink" Target="https://softuni.org/" TargetMode="Externa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hyperlink" Target="https://softuni.bg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11" Type="http://schemas.openxmlformats.org/officeDocument/2006/relationships/image" Target="../media/image4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hyperlink" Target="https://softuni.bg/" TargetMode="External"/><Relationship Id="rId3" Type="http://schemas.openxmlformats.org/officeDocument/2006/relationships/image" Target="../media/image17.png"/><Relationship Id="rId7" Type="http://schemas.openxmlformats.org/officeDocument/2006/relationships/image" Target="../media/image19.png"/><Relationship Id="rId2" Type="http://schemas.openxmlformats.org/officeDocument/2006/relationships/hyperlink" Target="https://forum.softuni.bg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softuni.org/" TargetMode="External"/><Relationship Id="rId11" Type="http://schemas.openxmlformats.org/officeDocument/2006/relationships/image" Target="../media/image5.png"/><Relationship Id="rId5" Type="http://schemas.openxmlformats.org/officeDocument/2006/relationships/image" Target="../media/image18.png"/><Relationship Id="rId10" Type="http://schemas.openxmlformats.org/officeDocument/2006/relationships/hyperlink" Target="https://softuni.foundation/" TargetMode="External"/><Relationship Id="rId4" Type="http://schemas.openxmlformats.org/officeDocument/2006/relationships/hyperlink" Target="https://www.facebook.com/SoftwareUniversity" TargetMode="External"/><Relationship Id="rId9" Type="http://schemas.openxmlformats.org/officeDocument/2006/relationships/image" Target="../media/image20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Bottom">
            <a:extLst>
              <a:ext uri="{FF2B5EF4-FFF2-40B4-BE49-F238E27FC236}">
                <a16:creationId xmlns:a16="http://schemas.microsoft.com/office/drawing/2014/main" xmlns="" id="{6854D183-0374-4B3E-B2CE-32F308A81591}"/>
              </a:ext>
            </a:extLst>
          </p:cNvPr>
          <p:cNvSpPr/>
          <p:nvPr/>
        </p:nvSpPr>
        <p:spPr>
          <a:xfrm>
            <a:off x="0" y="6702676"/>
            <a:ext cx="12195176" cy="1553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4" name="Picture Logo SoftUni" descr="SoftUni logo">
            <a:extLst>
              <a:ext uri="{FF2B5EF4-FFF2-40B4-BE49-F238E27FC236}">
                <a16:creationId xmlns:a16="http://schemas.microsoft.com/office/drawing/2014/main" xmlns="" id="{C4D6B2A2-DFF0-4712-BFEC-6676BEC99FE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4460" y="5184000"/>
            <a:ext cx="3751540" cy="1297655"/>
          </a:xfrm>
          <a:prstGeom prst="rect">
            <a:avLst/>
          </a:prstGeom>
        </p:spPr>
      </p:pic>
      <p:sp>
        <p:nvSpPr>
          <p:cNvPr id="31" name="Text Placeholder Company Site">
            <a:extLst>
              <a:ext uri="{FF2B5EF4-FFF2-40B4-BE49-F238E27FC236}">
                <a16:creationId xmlns:a16="http://schemas.microsoft.com/office/drawing/2014/main" xmlns="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8708505" y="6130863"/>
            <a:ext cx="2951518" cy="34155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r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7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Company Web Site</a:t>
            </a:r>
          </a:p>
        </p:txBody>
      </p:sp>
      <p:sp>
        <p:nvSpPr>
          <p:cNvPr id="30" name="Text Placeholder Company Name">
            <a:extLst>
              <a:ext uri="{FF2B5EF4-FFF2-40B4-BE49-F238E27FC236}">
                <a16:creationId xmlns:a16="http://schemas.microsoft.com/office/drawing/2014/main" xmlns="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8708505" y="5756628"/>
            <a:ext cx="2951518" cy="367080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r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9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Company Name</a:t>
            </a:r>
          </a:p>
        </p:txBody>
      </p:sp>
      <p:pic>
        <p:nvPicPr>
          <p:cNvPr id="35" name="Picture SoftUni Mascot" descr="SoftUni mascot">
            <a:extLst>
              <a:ext uri="{FF2B5EF4-FFF2-40B4-BE49-F238E27FC236}">
                <a16:creationId xmlns:a16="http://schemas.microsoft.com/office/drawing/2014/main" xmlns="" id="{951E7DA9-C5F0-43D9-B013-3BDF9EEF029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848924" y="2609644"/>
            <a:ext cx="2788893" cy="3018284"/>
          </a:xfrm>
          <a:prstGeom prst="rect">
            <a:avLst/>
          </a:prstGeom>
        </p:spPr>
      </p:pic>
      <p:pic>
        <p:nvPicPr>
          <p:cNvPr id="22" name="Picture Logo Software University" descr="Software University logo">
            <a:hlinkClick r:id="rId4"/>
            <a:extLst>
              <a:ext uri="{FF2B5EF4-FFF2-40B4-BE49-F238E27FC236}">
                <a16:creationId xmlns:a16="http://schemas.microsoft.com/office/drawing/2014/main" xmlns="" id="{F2315EB3-3FE4-4D3B-921E-5F209CEC13C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944" y="5918567"/>
            <a:ext cx="1830305" cy="628159"/>
          </a:xfrm>
          <a:prstGeom prst="rect">
            <a:avLst/>
          </a:prstGeom>
        </p:spPr>
      </p:pic>
      <p:sp>
        <p:nvSpPr>
          <p:cNvPr id="40" name="Text Placeholder Author Position">
            <a:extLst>
              <a:ext uri="{FF2B5EF4-FFF2-40B4-BE49-F238E27FC236}">
                <a16:creationId xmlns:a16="http://schemas.microsoft.com/office/drawing/2014/main" xmlns="" id="{CD940256-851E-46C8-8BFB-A5ECA6C7DA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553082" y="5344180"/>
            <a:ext cx="2980696" cy="44479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3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Position</a:t>
            </a:r>
          </a:p>
        </p:txBody>
      </p:sp>
      <p:sp>
        <p:nvSpPr>
          <p:cNvPr id="36" name="Text Placeholder Author Name">
            <a:extLst>
              <a:ext uri="{FF2B5EF4-FFF2-40B4-BE49-F238E27FC236}">
                <a16:creationId xmlns:a16="http://schemas.microsoft.com/office/drawing/2014/main" xmlns="" id="{3B21F47B-DE1F-442D-A2B7-6866F87867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553082" y="4851838"/>
            <a:ext cx="2980696" cy="454398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7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Author Name</a:t>
            </a:r>
          </a:p>
        </p:txBody>
      </p:sp>
      <p:sp>
        <p:nvSpPr>
          <p:cNvPr id="33" name="Picture Placeholder Title Image">
            <a:extLst>
              <a:ext uri="{FF2B5EF4-FFF2-40B4-BE49-F238E27FC236}">
                <a16:creationId xmlns:a16="http://schemas.microsoft.com/office/drawing/2014/main" xmlns="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53082" y="2740913"/>
            <a:ext cx="4642919" cy="1936503"/>
          </a:xfrm>
        </p:spPr>
        <p:txBody>
          <a:bodyPr/>
          <a:lstStyle>
            <a:lvl1pPr marL="0" indent="0" algn="ctr" latinLnBrk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3" name="Presentation Subtitle">
            <a:extLst>
              <a:ext uri="{FF2B5EF4-FFF2-40B4-BE49-F238E27FC236}">
                <a16:creationId xmlns:a16="http://schemas.microsoft.com/office/drawing/2014/main" xmlns="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54182" y="1258272"/>
            <a:ext cx="11083636" cy="1315728"/>
          </a:xfrm>
        </p:spPr>
        <p:txBody>
          <a:bodyPr anchor="t" anchorCtr="0">
            <a:normAutofit/>
          </a:bodyPr>
          <a:lstStyle>
            <a:lvl1pPr marL="0" indent="0" algn="ctr" latinLnBrk="0">
              <a:buNone/>
              <a:defRPr sz="3598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Presentation Subtitle</a:t>
            </a:r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xmlns="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182" y="321502"/>
            <a:ext cx="11083636" cy="882654"/>
          </a:xfrm>
        </p:spPr>
        <p:txBody>
          <a:bodyPr/>
          <a:lstStyle>
            <a:lvl1pPr algn="ctr" latinLnBrk="0">
              <a:defRPr sz="4798"/>
            </a:lvl1pPr>
          </a:lstStyle>
          <a:p>
            <a:r>
              <a:rPr lang="en-US" noProof="0" dirty="0"/>
              <a:t>Presentation Title</a:t>
            </a:r>
          </a:p>
        </p:txBody>
      </p:sp>
      <p:pic>
        <p:nvPicPr>
          <p:cNvPr id="13" name="Picture Logo SoftUni" descr="SoftUni logo">
            <a:extLst>
              <a:ext uri="{FF2B5EF4-FFF2-40B4-BE49-F238E27FC236}">
                <a16:creationId xmlns:a16="http://schemas.microsoft.com/office/drawing/2014/main" xmlns="" id="{EE087A9D-E1A8-481F-B87A-960339053A8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4460" y="5184000"/>
            <a:ext cx="3751540" cy="1297655"/>
          </a:xfrm>
          <a:prstGeom prst="rect">
            <a:avLst/>
          </a:prstGeom>
        </p:spPr>
      </p:pic>
      <p:pic>
        <p:nvPicPr>
          <p:cNvPr id="15" name="Picture Logo Software University" descr="Software University logo">
            <a:hlinkClick r:id="rId4"/>
            <a:extLst>
              <a:ext uri="{FF2B5EF4-FFF2-40B4-BE49-F238E27FC236}">
                <a16:creationId xmlns:a16="http://schemas.microsoft.com/office/drawing/2014/main" xmlns="" id="{97CCE6BE-B338-4AD6-B999-83F1D2CD9CCB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944" y="5918567"/>
            <a:ext cx="1830305" cy="628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718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Top">
            <a:extLst>
              <a:ext uri="{FF2B5EF4-FFF2-40B4-BE49-F238E27FC236}">
                <a16:creationId xmlns:a16="http://schemas.microsoft.com/office/drawing/2014/main" xmlns="" id="{82E8B98F-E363-4EFB-A9FA-F75C67708DA4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5" name="Slide Number">
            <a:extLst>
              <a:ext uri="{FF2B5EF4-FFF2-40B4-BE49-F238E27FC236}">
                <a16:creationId xmlns:a16="http://schemas.microsoft.com/office/drawing/2014/main" xmlns="" id="{F888EE71-82B3-40F1-A63F-7417422FB4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44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4" name="Text Placeholder Body">
            <a:extLst>
              <a:ext uri="{FF2B5EF4-FFF2-40B4-BE49-F238E27FC236}">
                <a16:creationId xmlns:a16="http://schemas.microsoft.com/office/drawing/2014/main" xmlns="" id="{A2ABE920-240F-4CF6-AD45-23ED489FAD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69002" y="1353866"/>
            <a:ext cx="7426234" cy="5219931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Picture Placeholder Left"/>
          <p:cNvSpPr>
            <a:spLocks noGrp="1"/>
          </p:cNvSpPr>
          <p:nvPr>
            <p:ph type="pic" idx="1" hasCustomPrompt="1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 latinLnBrk="0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noProof="0"/>
              <a:t>Your Picture Here</a:t>
            </a:r>
          </a:p>
        </p:txBody>
      </p:sp>
      <p:sp>
        <p:nvSpPr>
          <p:cNvPr id="3" name="Rectangle Left Second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Left First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Down">
            <a:extLst>
              <a:ext uri="{FF2B5EF4-FFF2-40B4-BE49-F238E27FC236}">
                <a16:creationId xmlns:a16="http://schemas.microsoft.com/office/drawing/2014/main" xmlns="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Rectangle Top">
            <a:extLst>
              <a:ext uri="{FF2B5EF4-FFF2-40B4-BE49-F238E27FC236}">
                <a16:creationId xmlns:a16="http://schemas.microsoft.com/office/drawing/2014/main" xmlns="" id="{274B8F05-DFCE-47BD-BAFD-DF93E1A63BDD}"/>
              </a:ext>
            </a:extLst>
          </p:cNvPr>
          <p:cNvSpPr/>
          <p:nvPr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Logo Software University" descr="Software University logo">
            <a:extLst>
              <a:ext uri="{FF2B5EF4-FFF2-40B4-BE49-F238E27FC236}">
                <a16:creationId xmlns:a16="http://schemas.microsoft.com/office/drawing/2014/main" xmlns="" id="{233CBB95-791E-4630-B3D9-FADFCE7BCF5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3" name="Slide Title">
            <a:extLst>
              <a:ext uri="{FF2B5EF4-FFF2-40B4-BE49-F238E27FC236}">
                <a16:creationId xmlns:a16="http://schemas.microsoft.com/office/drawing/2014/main" xmlns="" id="{3F218E34-55D7-4290-BFE4-80F31F9415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17" name="Logo Software University" descr="Software University logo">
            <a:extLst>
              <a:ext uri="{FF2B5EF4-FFF2-40B4-BE49-F238E27FC236}">
                <a16:creationId xmlns:a16="http://schemas.microsoft.com/office/drawing/2014/main" xmlns="" id="{2CEBA9DF-3216-4A01-A59F-B9834F21985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620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5241000" y="3338387"/>
            <a:ext cx="6065892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5241000" y="1471047"/>
            <a:ext cx="6065892" cy="175433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  <p:sp>
        <p:nvSpPr>
          <p:cNvPr id="2" name="Oval Center Icon">
            <a:extLst>
              <a:ext uri="{FF2B5EF4-FFF2-40B4-BE49-F238E27FC236}">
                <a16:creationId xmlns:a16="http://schemas.microsoft.com/office/drawing/2014/main" xmlns="" id="{1A623571-72CD-4A64-8FC0-DE4FF5B6C7D1}"/>
              </a:ext>
            </a:extLst>
          </p:cNvPr>
          <p:cNvSpPr>
            <a:spLocks noChangeAspect="1"/>
          </p:cNvSpPr>
          <p:nvPr userDrawn="1"/>
        </p:nvSpPr>
        <p:spPr>
          <a:xfrm>
            <a:off x="831000" y="109147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89435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Bottom">
            <a:extLst>
              <a:ext uri="{FF2B5EF4-FFF2-40B4-BE49-F238E27FC236}">
                <a16:creationId xmlns:a16="http://schemas.microsoft.com/office/drawing/2014/main" xmlns="" id="{550A59F9-9A9D-4956-95B4-F78CC0DB1D59}"/>
              </a:ext>
            </a:extLst>
          </p:cNvPr>
          <p:cNvSpPr/>
          <p:nvPr/>
        </p:nvSpPr>
        <p:spPr>
          <a:xfrm>
            <a:off x="0" y="6371332"/>
            <a:ext cx="12195176" cy="4872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3" name="Rectangle Bottom Copyright">
            <a:extLst>
              <a:ext uri="{FF2B5EF4-FFF2-40B4-BE49-F238E27FC236}">
                <a16:creationId xmlns:a16="http://schemas.microsoft.com/office/drawing/2014/main" xmlns="" id="{B07FB7FB-DA6C-4F5D-B068-357F0FCE27D8}"/>
              </a:ext>
            </a:extLst>
          </p:cNvPr>
          <p:cNvSpPr/>
          <p:nvPr/>
        </p:nvSpPr>
        <p:spPr>
          <a:xfrm>
            <a:off x="111000" y="6454758"/>
            <a:ext cx="11970000" cy="258449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© SoftUni – </a:t>
            </a:r>
            <a:r>
              <a:rPr lang="en-US" sz="1600" u="sng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https://softuni.bg</a:t>
            </a:r>
            <a:r>
              <a:rPr lang="en-US" sz="1600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Copyrighted document. Unauthorized copy, reproduction or use is not permitted.</a:t>
            </a:r>
            <a:endParaRPr lang="en-US" sz="2400" noProof="0" dirty="0">
              <a:solidFill>
                <a:schemeClr val="bg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26" name="Picture SoftUni Mascot" descr="SoftUni mascot with open hand">
            <a:extLst>
              <a:ext uri="{FF2B5EF4-FFF2-40B4-BE49-F238E27FC236}">
                <a16:creationId xmlns:a16="http://schemas.microsoft.com/office/drawing/2014/main" xmlns="" id="{247CFF3C-C4FA-493D-8505-DF469F4D36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586" y="2898830"/>
            <a:ext cx="2451608" cy="2959741"/>
          </a:xfrm>
          <a:prstGeom prst="rect">
            <a:avLst/>
          </a:prstGeom>
        </p:spPr>
      </p:pic>
      <p:grpSp>
        <p:nvGrpSpPr>
          <p:cNvPr id="2" name="Group SoftUni Brands">
            <a:extLst>
              <a:ext uri="{FF2B5EF4-FFF2-40B4-BE49-F238E27FC236}">
                <a16:creationId xmlns:a16="http://schemas.microsoft.com/office/drawing/2014/main" xmlns="" id="{418FAE34-C1F8-46C7-A4AE-F270D1E70F25}"/>
              </a:ext>
            </a:extLst>
          </p:cNvPr>
          <p:cNvGrpSpPr/>
          <p:nvPr/>
        </p:nvGrpSpPr>
        <p:grpSpPr>
          <a:xfrm>
            <a:off x="3332216" y="1702473"/>
            <a:ext cx="8314909" cy="3543782"/>
            <a:chOff x="3332216" y="1702473"/>
            <a:chExt cx="8314909" cy="3543782"/>
          </a:xfrm>
        </p:grpSpPr>
        <p:pic>
          <p:nvPicPr>
            <p:cNvPr id="24" name="Picture SoftUni Kids Logo" descr="SoftUni Kids logo">
              <a:extLst>
                <a:ext uri="{FF2B5EF4-FFF2-40B4-BE49-F238E27FC236}">
                  <a16:creationId xmlns:a16="http://schemas.microsoft.com/office/drawing/2014/main" xmlns="" id="{B0812936-74B6-4265-8C08-AEDC8C79870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16883" y="3776294"/>
              <a:ext cx="1130242" cy="1389256"/>
            </a:xfrm>
            <a:prstGeom prst="rect">
              <a:avLst/>
            </a:prstGeom>
          </p:spPr>
        </p:pic>
        <p:pic>
          <p:nvPicPr>
            <p:cNvPr id="23" name="Picture SoftUni Foundation Logo" descr="SoftUni Foundation logo">
              <a:extLst>
                <a:ext uri="{FF2B5EF4-FFF2-40B4-BE49-F238E27FC236}">
                  <a16:creationId xmlns:a16="http://schemas.microsoft.com/office/drawing/2014/main" xmlns="" id="{6643F71A-2013-433A-8322-FBAAED3162D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53913" y="3788231"/>
              <a:ext cx="1166400" cy="1350756"/>
            </a:xfrm>
            <a:prstGeom prst="rect">
              <a:avLst/>
            </a:prstGeom>
          </p:spPr>
        </p:pic>
        <p:pic>
          <p:nvPicPr>
            <p:cNvPr id="22" name="Picture SoftUni Digital Logo" descr="SoftUni Digital logo">
              <a:extLst>
                <a:ext uri="{FF2B5EF4-FFF2-40B4-BE49-F238E27FC236}">
                  <a16:creationId xmlns:a16="http://schemas.microsoft.com/office/drawing/2014/main" xmlns="" id="{0A83D66F-855B-463B-920B-BF239B01A20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7695" y="3789000"/>
              <a:ext cx="1084614" cy="1457255"/>
            </a:xfrm>
            <a:prstGeom prst="rect">
              <a:avLst/>
            </a:prstGeom>
          </p:spPr>
        </p:pic>
        <p:pic>
          <p:nvPicPr>
            <p:cNvPr id="21" name="Picture SoftUni Creative Logo" descr="SoftUni Creative logo">
              <a:extLst>
                <a:ext uri="{FF2B5EF4-FFF2-40B4-BE49-F238E27FC236}">
                  <a16:creationId xmlns:a16="http://schemas.microsoft.com/office/drawing/2014/main" xmlns="" id="{EA755AAE-BA08-481C-9224-0061170EE4B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3913" y="3776293"/>
              <a:ext cx="1166400" cy="1389257"/>
            </a:xfrm>
            <a:prstGeom prst="rect">
              <a:avLst/>
            </a:prstGeom>
          </p:spPr>
        </p:pic>
        <p:pic>
          <p:nvPicPr>
            <p:cNvPr id="20" name="Picture SoftUni Svetlina Logo" descr="SoftUni Svetlina logo">
              <a:extLst>
                <a:ext uri="{FF2B5EF4-FFF2-40B4-BE49-F238E27FC236}">
                  <a16:creationId xmlns:a16="http://schemas.microsoft.com/office/drawing/2014/main" xmlns="" id="{827D15FD-4C66-4B85-98E6-7826AA8F61C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5029" y="3776293"/>
              <a:ext cx="1166400" cy="1402229"/>
            </a:xfrm>
            <a:prstGeom prst="rect">
              <a:avLst/>
            </a:prstGeom>
          </p:spPr>
        </p:pic>
        <p:pic>
          <p:nvPicPr>
            <p:cNvPr id="25" name="Picture Software University Logo" descr="Software University logo">
              <a:extLst>
                <a:ext uri="{FF2B5EF4-FFF2-40B4-BE49-F238E27FC236}">
                  <a16:creationId xmlns:a16="http://schemas.microsoft.com/office/drawing/2014/main" xmlns="" id="{C74C190C-5856-41B9-8819-AE8DE0E1098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2216" y="3776295"/>
              <a:ext cx="1164654" cy="1440000"/>
            </a:xfrm>
            <a:prstGeom prst="rect">
              <a:avLst/>
            </a:prstGeom>
          </p:spPr>
        </p:pic>
        <p:cxnSp>
          <p:nvCxnSpPr>
            <p:cNvPr id="33" name="Straight Connector 6">
              <a:extLst>
                <a:ext uri="{FF2B5EF4-FFF2-40B4-BE49-F238E27FC236}">
                  <a16:creationId xmlns:a16="http://schemas.microsoft.com/office/drawing/2014/main" xmlns="" id="{5C63D1E8-4A92-4691-8A24-A2FC7E8008E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077113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5">
              <a:extLst>
                <a:ext uri="{FF2B5EF4-FFF2-40B4-BE49-F238E27FC236}">
                  <a16:creationId xmlns:a16="http://schemas.microsoft.com/office/drawing/2014/main" xmlns="" id="{6E91D320-3732-40B8-864D-142D0A277ED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63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4">
              <a:extLst>
                <a:ext uri="{FF2B5EF4-FFF2-40B4-BE49-F238E27FC236}">
                  <a16:creationId xmlns:a16="http://schemas.microsoft.com/office/drawing/2014/main" xmlns="" id="{299ABE09-E33C-46B7-A80D-7BF4A6956211}"/>
                </a:ext>
              </a:extLst>
            </p:cNvPr>
            <p:cNvCxnSpPr/>
            <p:nvPr userDrawn="1"/>
          </p:nvCxnSpPr>
          <p:spPr>
            <a:xfrm>
              <a:off x="819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3">
              <a:extLst>
                <a:ext uri="{FF2B5EF4-FFF2-40B4-BE49-F238E27FC236}">
                  <a16:creationId xmlns:a16="http://schemas.microsoft.com/office/drawing/2014/main" xmlns="" id="{93DDBF37-0764-47AA-94E3-9A44F3ED8FB5}"/>
                </a:ext>
              </a:extLst>
            </p:cNvPr>
            <p:cNvCxnSpPr/>
            <p:nvPr userDrawn="1"/>
          </p:nvCxnSpPr>
          <p:spPr>
            <a:xfrm>
              <a:off x="675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">
              <a:extLst>
                <a:ext uri="{FF2B5EF4-FFF2-40B4-BE49-F238E27FC236}">
                  <a16:creationId xmlns:a16="http://schemas.microsoft.com/office/drawing/2014/main" xmlns="" id="{72BFE2F3-0845-4E5B-9375-E9D4027DD675}"/>
                </a:ext>
              </a:extLst>
            </p:cNvPr>
            <p:cNvCxnSpPr/>
            <p:nvPr userDrawn="1"/>
          </p:nvCxnSpPr>
          <p:spPr>
            <a:xfrm>
              <a:off x="5309913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1">
              <a:extLst>
                <a:ext uri="{FF2B5EF4-FFF2-40B4-BE49-F238E27FC236}">
                  <a16:creationId xmlns:a16="http://schemas.microsoft.com/office/drawing/2014/main" xmlns="" id="{D4E5982E-3110-47E1-A5BB-91B7BECC3093}"/>
                </a:ext>
              </a:extLst>
            </p:cNvPr>
            <p:cNvCxnSpPr/>
            <p:nvPr userDrawn="1"/>
          </p:nvCxnSpPr>
          <p:spPr>
            <a:xfrm>
              <a:off x="3915327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Horizontal">
              <a:extLst>
                <a:ext uri="{FF2B5EF4-FFF2-40B4-BE49-F238E27FC236}">
                  <a16:creationId xmlns:a16="http://schemas.microsoft.com/office/drawing/2014/main" xmlns="" id="{5F62FB7C-BD6E-4383-98C1-2CF30F34CAF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915327" y="3335565"/>
              <a:ext cx="716178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0">
              <a:extLst>
                <a:ext uri="{FF2B5EF4-FFF2-40B4-BE49-F238E27FC236}">
                  <a16:creationId xmlns:a16="http://schemas.microsoft.com/office/drawing/2014/main" xmlns="" id="{C84A0FE1-723D-4682-8682-77BAD950EE15}"/>
                </a:ext>
              </a:extLst>
            </p:cNvPr>
            <p:cNvCxnSpPr/>
            <p:nvPr userDrawn="1"/>
          </p:nvCxnSpPr>
          <p:spPr>
            <a:xfrm>
              <a:off x="7496220" y="309299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Picture SoftUni Logo" descr="SoftUni logo">
              <a:extLst>
                <a:ext uri="{FF2B5EF4-FFF2-40B4-BE49-F238E27FC236}">
                  <a16:creationId xmlns:a16="http://schemas.microsoft.com/office/drawing/2014/main" xmlns="" id="{A0675455-B7FA-4569-A5FD-A3B0F20B2A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96770" y="1702473"/>
              <a:ext cx="1198901" cy="1198901"/>
            </a:xfrm>
            <a:prstGeom prst="rect">
              <a:avLst/>
            </a:prstGeom>
          </p:spPr>
        </p:pic>
      </p:grpSp>
      <p:sp>
        <p:nvSpPr>
          <p:cNvPr id="19" name="Slide Title">
            <a:extLst>
              <a:ext uri="{FF2B5EF4-FFF2-40B4-BE49-F238E27FC236}">
                <a16:creationId xmlns:a16="http://schemas.microsoft.com/office/drawing/2014/main" xmlns="" id="{7CFDBB16-985C-4CC7-B6DB-B81B360379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9628" y="703244"/>
            <a:ext cx="5916372" cy="1033303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>
            <a:lvl1pPr>
              <a:defRPr/>
            </a:lvl1pPr>
          </a:lstStyle>
          <a:p>
            <a:pPr marL="0" marR="0" lvl="0" indent="0" algn="l" defTabSz="913852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E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kumimoji="0" lang="en-US" sz="8797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Questions</a:t>
            </a:r>
            <a:endParaRPr kumimoji="0" lang="en-US" sz="8797" b="1" i="0" u="none" strike="noStrike" kern="1200" cap="none" spc="150" normalizeH="0" baseline="0" noProof="0" dirty="0">
              <a:ln w="11430"/>
              <a:solidFill>
                <a:srgbClr val="234465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6" name="Logo Software University" descr="Software University logo">
            <a:extLst>
              <a:ext uri="{FF2B5EF4-FFF2-40B4-BE49-F238E27FC236}">
                <a16:creationId xmlns:a16="http://schemas.microsoft.com/office/drawing/2014/main" xmlns="" id="{67FC4D2E-913D-432A-B658-F0D82839FA5E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7"/>
            <a:ext cx="2013336" cy="690975"/>
          </a:xfrm>
          <a:prstGeom prst="rect">
            <a:avLst/>
          </a:prstGeom>
        </p:spPr>
      </p:pic>
      <p:sp>
        <p:nvSpPr>
          <p:cNvPr id="37" name="Rectangle Bottom">
            <a:extLst>
              <a:ext uri="{FF2B5EF4-FFF2-40B4-BE49-F238E27FC236}">
                <a16:creationId xmlns:a16="http://schemas.microsoft.com/office/drawing/2014/main" xmlns="" id="{AE73256E-7CA1-44BB-9F3C-D9C221F3C970}"/>
              </a:ext>
            </a:extLst>
          </p:cNvPr>
          <p:cNvSpPr/>
          <p:nvPr userDrawn="1"/>
        </p:nvSpPr>
        <p:spPr>
          <a:xfrm>
            <a:off x="0" y="6371332"/>
            <a:ext cx="12195176" cy="4872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8" name="Rectangle Bottom Copyright">
            <a:extLst>
              <a:ext uri="{FF2B5EF4-FFF2-40B4-BE49-F238E27FC236}">
                <a16:creationId xmlns:a16="http://schemas.microsoft.com/office/drawing/2014/main" xmlns="" id="{79D175F6-C259-4110-80B6-9A32B1C4976D}"/>
              </a:ext>
            </a:extLst>
          </p:cNvPr>
          <p:cNvSpPr/>
          <p:nvPr userDrawn="1"/>
        </p:nvSpPr>
        <p:spPr>
          <a:xfrm>
            <a:off x="111000" y="6454758"/>
            <a:ext cx="11970000" cy="258449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© SoftUni – </a:t>
            </a:r>
            <a:r>
              <a:rPr lang="en-US" sz="1600" u="sng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https://softuni.bg</a:t>
            </a:r>
            <a:r>
              <a:rPr lang="en-US" sz="1600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Copyrighted document. Unauthorized copy, reproduction or use is not permitted.</a:t>
            </a:r>
            <a:endParaRPr lang="en-US" sz="2400" noProof="0" dirty="0">
              <a:solidFill>
                <a:schemeClr val="bg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grpSp>
        <p:nvGrpSpPr>
          <p:cNvPr id="39" name="Group SoftUni Brands">
            <a:extLst>
              <a:ext uri="{FF2B5EF4-FFF2-40B4-BE49-F238E27FC236}">
                <a16:creationId xmlns:a16="http://schemas.microsoft.com/office/drawing/2014/main" xmlns="" id="{8928F33E-7398-4419-9728-E47581AC8F98}"/>
              </a:ext>
            </a:extLst>
          </p:cNvPr>
          <p:cNvGrpSpPr/>
          <p:nvPr userDrawn="1"/>
        </p:nvGrpSpPr>
        <p:grpSpPr>
          <a:xfrm>
            <a:off x="3332216" y="1702473"/>
            <a:ext cx="8314909" cy="3543782"/>
            <a:chOff x="3332216" y="1702473"/>
            <a:chExt cx="8314909" cy="3543782"/>
          </a:xfrm>
        </p:grpSpPr>
        <p:pic>
          <p:nvPicPr>
            <p:cNvPr id="40" name="Picture SoftUni Kids Logo" descr="SoftUni Kids logo">
              <a:extLst>
                <a:ext uri="{FF2B5EF4-FFF2-40B4-BE49-F238E27FC236}">
                  <a16:creationId xmlns:a16="http://schemas.microsoft.com/office/drawing/2014/main" xmlns="" id="{F6A5CD2B-E92D-4AE8-A741-4612808ACF8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16883" y="3776294"/>
              <a:ext cx="1130242" cy="1389256"/>
            </a:xfrm>
            <a:prstGeom prst="rect">
              <a:avLst/>
            </a:prstGeom>
          </p:spPr>
        </p:pic>
        <p:pic>
          <p:nvPicPr>
            <p:cNvPr id="41" name="Picture SoftUni Foundation Logo" descr="SoftUni Foundation logo">
              <a:extLst>
                <a:ext uri="{FF2B5EF4-FFF2-40B4-BE49-F238E27FC236}">
                  <a16:creationId xmlns:a16="http://schemas.microsoft.com/office/drawing/2014/main" xmlns="" id="{71378FE0-0028-428D-B26E-A94D3D39791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53913" y="3788231"/>
              <a:ext cx="1166400" cy="1350756"/>
            </a:xfrm>
            <a:prstGeom prst="rect">
              <a:avLst/>
            </a:prstGeom>
          </p:spPr>
        </p:pic>
        <p:pic>
          <p:nvPicPr>
            <p:cNvPr id="42" name="Picture SoftUni Digital Logo" descr="SoftUni Digital logo">
              <a:extLst>
                <a:ext uri="{FF2B5EF4-FFF2-40B4-BE49-F238E27FC236}">
                  <a16:creationId xmlns:a16="http://schemas.microsoft.com/office/drawing/2014/main" xmlns="" id="{CBAA3E86-C877-4D90-89B7-0875D8C0236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7695" y="3789000"/>
              <a:ext cx="1084614" cy="1457255"/>
            </a:xfrm>
            <a:prstGeom prst="rect">
              <a:avLst/>
            </a:prstGeom>
          </p:spPr>
        </p:pic>
        <p:pic>
          <p:nvPicPr>
            <p:cNvPr id="43" name="Picture SoftUni Creative Logo" descr="SoftUni Creative logo">
              <a:extLst>
                <a:ext uri="{FF2B5EF4-FFF2-40B4-BE49-F238E27FC236}">
                  <a16:creationId xmlns:a16="http://schemas.microsoft.com/office/drawing/2014/main" xmlns="" id="{9130A63B-DC5F-441F-914E-2700E2F417E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3913" y="3776293"/>
              <a:ext cx="1166400" cy="1389257"/>
            </a:xfrm>
            <a:prstGeom prst="rect">
              <a:avLst/>
            </a:prstGeom>
          </p:spPr>
        </p:pic>
        <p:pic>
          <p:nvPicPr>
            <p:cNvPr id="44" name="Picture SoftUni Svetlina Logo" descr="SoftUni Svetlina logo">
              <a:extLst>
                <a:ext uri="{FF2B5EF4-FFF2-40B4-BE49-F238E27FC236}">
                  <a16:creationId xmlns:a16="http://schemas.microsoft.com/office/drawing/2014/main" xmlns="" id="{9D81F5FF-134F-450F-AE8B-5E2EEBF7919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5029" y="3776293"/>
              <a:ext cx="1166400" cy="1402229"/>
            </a:xfrm>
            <a:prstGeom prst="rect">
              <a:avLst/>
            </a:prstGeom>
          </p:spPr>
        </p:pic>
        <p:pic>
          <p:nvPicPr>
            <p:cNvPr id="45" name="Picture Software University Logo" descr="Software University logo">
              <a:extLst>
                <a:ext uri="{FF2B5EF4-FFF2-40B4-BE49-F238E27FC236}">
                  <a16:creationId xmlns:a16="http://schemas.microsoft.com/office/drawing/2014/main" xmlns="" id="{F2AB8CA7-7177-4A50-ADDC-86857EA65E6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2216" y="3776295"/>
              <a:ext cx="1164654" cy="1440000"/>
            </a:xfrm>
            <a:prstGeom prst="rect">
              <a:avLst/>
            </a:prstGeom>
          </p:spPr>
        </p:pic>
        <p:cxnSp>
          <p:nvCxnSpPr>
            <p:cNvPr id="46" name="Straight Connector 6">
              <a:extLst>
                <a:ext uri="{FF2B5EF4-FFF2-40B4-BE49-F238E27FC236}">
                  <a16:creationId xmlns:a16="http://schemas.microsoft.com/office/drawing/2014/main" xmlns="" id="{2772B049-40BA-46B1-BBE9-4FD9F246E6B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077113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5">
              <a:extLst>
                <a:ext uri="{FF2B5EF4-FFF2-40B4-BE49-F238E27FC236}">
                  <a16:creationId xmlns:a16="http://schemas.microsoft.com/office/drawing/2014/main" xmlns="" id="{C8D8E499-6A71-4E37-A79B-2772598906A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63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">
              <a:extLst>
                <a:ext uri="{FF2B5EF4-FFF2-40B4-BE49-F238E27FC236}">
                  <a16:creationId xmlns:a16="http://schemas.microsoft.com/office/drawing/2014/main" xmlns="" id="{336DC888-E73A-4511-A762-D03E6364FE19}"/>
                </a:ext>
              </a:extLst>
            </p:cNvPr>
            <p:cNvCxnSpPr/>
            <p:nvPr userDrawn="1"/>
          </p:nvCxnSpPr>
          <p:spPr>
            <a:xfrm>
              <a:off x="819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3">
              <a:extLst>
                <a:ext uri="{FF2B5EF4-FFF2-40B4-BE49-F238E27FC236}">
                  <a16:creationId xmlns:a16="http://schemas.microsoft.com/office/drawing/2014/main" xmlns="" id="{41BD2ED8-FE50-49EA-A1D4-E1A7BC456465}"/>
                </a:ext>
              </a:extLst>
            </p:cNvPr>
            <p:cNvCxnSpPr/>
            <p:nvPr userDrawn="1"/>
          </p:nvCxnSpPr>
          <p:spPr>
            <a:xfrm>
              <a:off x="675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2">
              <a:extLst>
                <a:ext uri="{FF2B5EF4-FFF2-40B4-BE49-F238E27FC236}">
                  <a16:creationId xmlns:a16="http://schemas.microsoft.com/office/drawing/2014/main" xmlns="" id="{47769A18-F527-4E3F-A863-8E250A3F9CE6}"/>
                </a:ext>
              </a:extLst>
            </p:cNvPr>
            <p:cNvCxnSpPr/>
            <p:nvPr userDrawn="1"/>
          </p:nvCxnSpPr>
          <p:spPr>
            <a:xfrm>
              <a:off x="5309913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1">
              <a:extLst>
                <a:ext uri="{FF2B5EF4-FFF2-40B4-BE49-F238E27FC236}">
                  <a16:creationId xmlns:a16="http://schemas.microsoft.com/office/drawing/2014/main" xmlns="" id="{EADE5D2F-C9DC-456D-8D48-F58A452CA3EB}"/>
                </a:ext>
              </a:extLst>
            </p:cNvPr>
            <p:cNvCxnSpPr/>
            <p:nvPr userDrawn="1"/>
          </p:nvCxnSpPr>
          <p:spPr>
            <a:xfrm>
              <a:off x="3915327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Horizontal">
              <a:extLst>
                <a:ext uri="{FF2B5EF4-FFF2-40B4-BE49-F238E27FC236}">
                  <a16:creationId xmlns:a16="http://schemas.microsoft.com/office/drawing/2014/main" xmlns="" id="{1245AD4C-352A-4BA6-83B9-C750F7A83C8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915327" y="3335565"/>
              <a:ext cx="716178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0">
              <a:extLst>
                <a:ext uri="{FF2B5EF4-FFF2-40B4-BE49-F238E27FC236}">
                  <a16:creationId xmlns:a16="http://schemas.microsoft.com/office/drawing/2014/main" xmlns="" id="{FEB33D97-91AA-4E12-BAF2-873300017241}"/>
                </a:ext>
              </a:extLst>
            </p:cNvPr>
            <p:cNvCxnSpPr/>
            <p:nvPr userDrawn="1"/>
          </p:nvCxnSpPr>
          <p:spPr>
            <a:xfrm>
              <a:off x="7496220" y="309299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5" name="Picture SoftUni Logo" descr="SoftUni logo">
              <a:extLst>
                <a:ext uri="{FF2B5EF4-FFF2-40B4-BE49-F238E27FC236}">
                  <a16:creationId xmlns:a16="http://schemas.microsoft.com/office/drawing/2014/main" xmlns="" id="{F5E115A0-019F-4660-B980-C041E92F14D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96770" y="1702473"/>
              <a:ext cx="1198901" cy="1198901"/>
            </a:xfrm>
            <a:prstGeom prst="rect">
              <a:avLst/>
            </a:prstGeom>
          </p:spPr>
        </p:pic>
      </p:grpSp>
      <p:pic>
        <p:nvPicPr>
          <p:cNvPr id="56" name="Logo Software University" descr="Software University logo">
            <a:extLst>
              <a:ext uri="{FF2B5EF4-FFF2-40B4-BE49-F238E27FC236}">
                <a16:creationId xmlns:a16="http://schemas.microsoft.com/office/drawing/2014/main" xmlns="" id="{AE81F0F9-FF40-4D49-B0E7-D8C9F555CBDF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7"/>
            <a:ext cx="2013336" cy="69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50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bou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Top">
            <a:extLst>
              <a:ext uri="{FF2B5EF4-FFF2-40B4-BE49-F238E27FC236}">
                <a16:creationId xmlns:a16="http://schemas.microsoft.com/office/drawing/2014/main" xmlns="" id="{AF2E34C9-A562-4005-AB80-44CB29D9D7A2}"/>
              </a:ext>
            </a:extLst>
          </p:cNvPr>
          <p:cNvSpPr/>
          <p:nvPr userDrawn="1"/>
        </p:nvSpPr>
        <p:spPr>
          <a:xfrm>
            <a:off x="0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3" name="Slide Number">
            <a:extLst>
              <a:ext uri="{FF2B5EF4-FFF2-40B4-BE49-F238E27FC236}">
                <a16:creationId xmlns:a16="http://schemas.microsoft.com/office/drawing/2014/main" xmlns="" id="{5B8761D8-B42F-4A70-A0CE-682CEB2AE3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pic>
        <p:nvPicPr>
          <p:cNvPr id="19" name="Picture Forum" descr="Forum icon">
            <a:hlinkClick r:id="rId2" tooltip="Software University Discussion Forum"/>
            <a:extLst>
              <a:ext uri="{FF2B5EF4-FFF2-40B4-BE49-F238E27FC236}">
                <a16:creationId xmlns:a16="http://schemas.microsoft.com/office/drawing/2014/main" xmlns="" id="{98C579AD-FAF5-4B28-9B52-5457F1E9006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24350" y="5249556"/>
            <a:ext cx="970156" cy="965726"/>
          </a:xfrm>
          <a:prstGeom prst="rect">
            <a:avLst/>
          </a:prstGeom>
        </p:spPr>
      </p:pic>
      <p:pic>
        <p:nvPicPr>
          <p:cNvPr id="17" name="Picture Logo FB" descr="Facebook logo">
            <a:hlinkClick r:id="rId4" tooltip="Software University @ Facebook"/>
            <a:extLst>
              <a:ext uri="{FF2B5EF4-FFF2-40B4-BE49-F238E27FC236}">
                <a16:creationId xmlns:a16="http://schemas.microsoft.com/office/drawing/2014/main" xmlns="" id="{6B2C510E-5EF2-49F6-B926-2BD74CD3C7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507451" y="3689937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Logo SoftUni Right" descr="Software University logo">
            <a:hlinkClick r:id="rId6"/>
            <a:extLst>
              <a:ext uri="{FF2B5EF4-FFF2-40B4-BE49-F238E27FC236}">
                <a16:creationId xmlns:a16="http://schemas.microsoft.com/office/drawing/2014/main" xmlns="" id="{F4604840-E810-44B7-9FF1-3B28CD68B75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3401" y="1674000"/>
            <a:ext cx="1192055" cy="1473880"/>
          </a:xfrm>
          <a:prstGeom prst="rect">
            <a:avLst/>
          </a:prstGeom>
        </p:spPr>
      </p:pic>
      <p:pic>
        <p:nvPicPr>
          <p:cNvPr id="16" name="Picture SoftUni Mascot" descr="SoftUni mascot">
            <a:hlinkClick r:id="rId8"/>
            <a:extLst>
              <a:ext uri="{FF2B5EF4-FFF2-40B4-BE49-F238E27FC236}">
                <a16:creationId xmlns:a16="http://schemas.microsoft.com/office/drawing/2014/main" xmlns="" id="{07C965FA-A87E-4824-AFA8-C67AF548A76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81957" y="2584289"/>
            <a:ext cx="2732955" cy="3630993"/>
          </a:xfrm>
          <a:prstGeom prst="rect">
            <a:avLst/>
          </a:prstGeom>
        </p:spPr>
      </p:pic>
      <p:sp>
        <p:nvSpPr>
          <p:cNvPr id="12" name="Slide Body Text">
            <a:extLst>
              <a:ext uri="{FF2B5EF4-FFF2-40B4-BE49-F238E27FC236}">
                <a16:creationId xmlns:a16="http://schemas.microsoft.com/office/drawing/2014/main" xmlns="" id="{0C1F9416-8B6E-46DE-973C-777785E27A26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52410" y="1186307"/>
            <a:ext cx="8688590" cy="5496127"/>
          </a:xfrm>
        </p:spPr>
        <p:txBody>
          <a:bodyPr wrap="square">
            <a:noAutofit/>
          </a:bodyPr>
          <a:lstStyle>
            <a:lvl1pPr latinLnBrk="0">
              <a:buClr>
                <a:schemeClr val="tx1"/>
              </a:buClr>
              <a:defRPr sz="2798"/>
            </a:lvl1pPr>
            <a:lvl2pPr marL="989981" marR="0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 sz="2800"/>
            </a:lvl2pPr>
            <a:lvl3pPr>
              <a:buClr>
                <a:schemeClr val="tx1"/>
              </a:buClr>
              <a:defRPr/>
            </a:lvl3pPr>
          </a:lstStyle>
          <a:p>
            <a:r>
              <a:rPr lang="en-US" sz="3000" noProof="0" dirty="0"/>
              <a:t>Software University – High-Quality Education, Profession and Job for Software Developers</a:t>
            </a:r>
          </a:p>
          <a:p>
            <a:pPr lvl="1"/>
            <a:r>
              <a:rPr lang="en-US" noProof="1">
                <a:hlinkClick r:id="rId8"/>
              </a:rPr>
              <a:t>softuni.bg</a:t>
            </a:r>
            <a:r>
              <a:rPr lang="en-US" noProof="1"/>
              <a:t> </a:t>
            </a:r>
          </a:p>
          <a:p>
            <a:r>
              <a:rPr lang="en-US" sz="3000" noProof="0" dirty="0"/>
              <a:t>Software University Foundation</a:t>
            </a:r>
          </a:p>
          <a:p>
            <a:pPr lvl="1"/>
            <a:r>
              <a:rPr lang="en-US" noProof="1">
                <a:hlinkClick r:id="rId10"/>
              </a:rPr>
              <a:t>softuni.foundation</a:t>
            </a:r>
            <a:endParaRPr lang="en-US" noProof="1"/>
          </a:p>
          <a:p>
            <a:r>
              <a:rPr lang="en-US" sz="3000" noProof="0" dirty="0"/>
              <a:t>Software University @ Facebook</a:t>
            </a:r>
          </a:p>
          <a:p>
            <a:pPr lvl="1"/>
            <a:r>
              <a:rPr lang="en-US" noProof="1">
                <a:hlinkClick r:id="rId4"/>
              </a:rPr>
              <a:t>facebook.com/SoftwareUniversity</a:t>
            </a:r>
            <a:endParaRPr lang="en-US" noProof="1"/>
          </a:p>
          <a:p>
            <a:r>
              <a:rPr lang="en-US" sz="3000" noProof="0" dirty="0"/>
              <a:t>Software University Forums</a:t>
            </a:r>
          </a:p>
          <a:p>
            <a:pPr lvl="1"/>
            <a:r>
              <a:rPr lang="en-US" noProof="1">
                <a:hlinkClick r:id="rId2"/>
              </a:rPr>
              <a:t>forum.softuni.bg</a:t>
            </a:r>
            <a:endParaRPr lang="en-US" noProof="1"/>
          </a:p>
        </p:txBody>
      </p:sp>
      <p:sp>
        <p:nvSpPr>
          <p:cNvPr id="10" name="Rectangle Top">
            <a:extLst>
              <a:ext uri="{FF2B5EF4-FFF2-40B4-BE49-F238E27FC236}">
                <a16:creationId xmlns:a16="http://schemas.microsoft.com/office/drawing/2014/main" xmlns="" id="{86646B95-5E3B-4DE8-9118-031C2C296D8C}"/>
              </a:ext>
            </a:extLst>
          </p:cNvPr>
          <p:cNvSpPr/>
          <p:nvPr/>
        </p:nvSpPr>
        <p:spPr>
          <a:xfrm>
            <a:off x="0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1" name="Logo Software University" descr="Software University logo">
            <a:extLst>
              <a:ext uri="{FF2B5EF4-FFF2-40B4-BE49-F238E27FC236}">
                <a16:creationId xmlns:a16="http://schemas.microsoft.com/office/drawing/2014/main" xmlns="" id="{58AB1944-B146-4E89-B2D9-426EB610F319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8" name="Slide Title">
            <a:extLst>
              <a:ext uri="{FF2B5EF4-FFF2-40B4-BE49-F238E27FC236}">
                <a16:creationId xmlns:a16="http://schemas.microsoft.com/office/drawing/2014/main" xmlns="" id="{AE87ED9C-76E1-4D85-9B06-3AF44AABB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286" y="108873"/>
            <a:ext cx="9742626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Trainings @ Software University (SoftUni)</a:t>
            </a:r>
          </a:p>
        </p:txBody>
      </p:sp>
      <p:pic>
        <p:nvPicPr>
          <p:cNvPr id="14" name="Picture Forum" descr="Forum icon">
            <a:hlinkClick r:id="rId2" tooltip="Software University Discussion Forum"/>
            <a:extLst>
              <a:ext uri="{FF2B5EF4-FFF2-40B4-BE49-F238E27FC236}">
                <a16:creationId xmlns:a16="http://schemas.microsoft.com/office/drawing/2014/main" xmlns="" id="{8BD88854-FF2F-4B15-BE95-EB0E737B369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24350" y="5249556"/>
            <a:ext cx="970156" cy="965726"/>
          </a:xfrm>
          <a:prstGeom prst="rect">
            <a:avLst/>
          </a:prstGeom>
        </p:spPr>
      </p:pic>
      <p:pic>
        <p:nvPicPr>
          <p:cNvPr id="15" name="Picture Logo FB" descr="Facebook logo">
            <a:hlinkClick r:id="rId4" tooltip="Software University @ Facebook"/>
            <a:extLst>
              <a:ext uri="{FF2B5EF4-FFF2-40B4-BE49-F238E27FC236}">
                <a16:creationId xmlns:a16="http://schemas.microsoft.com/office/drawing/2014/main" xmlns="" id="{B73B3CB1-51A8-4234-A562-DBBCE3D64856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507451" y="3689937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Logo SoftUni Right" descr="Software University logo">
            <a:hlinkClick r:id="rId6"/>
            <a:extLst>
              <a:ext uri="{FF2B5EF4-FFF2-40B4-BE49-F238E27FC236}">
                <a16:creationId xmlns:a16="http://schemas.microsoft.com/office/drawing/2014/main" xmlns="" id="{819125AC-7B6E-4DEC-98B7-E44144E9175A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3401" y="1674000"/>
            <a:ext cx="1192055" cy="1473880"/>
          </a:xfrm>
          <a:prstGeom prst="rect">
            <a:avLst/>
          </a:prstGeom>
        </p:spPr>
      </p:pic>
      <p:pic>
        <p:nvPicPr>
          <p:cNvPr id="23" name="Logo Software University" descr="Software University logo">
            <a:extLst>
              <a:ext uri="{FF2B5EF4-FFF2-40B4-BE49-F238E27FC236}">
                <a16:creationId xmlns:a16="http://schemas.microsoft.com/office/drawing/2014/main" xmlns="" id="{1526321D-CC69-4810-843C-B4B4F3729AF3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035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615109" y="5585916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2487789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Top">
            <a:extLst>
              <a:ext uri="{FF2B5EF4-FFF2-40B4-BE49-F238E27FC236}">
                <a16:creationId xmlns:a16="http://schemas.microsoft.com/office/drawing/2014/main" xmlns="" id="{591F5507-3A9D-476B-8AF5-300B4EA4F3EE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xmlns="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Slide Body Text">
            <a:extLst>
              <a:ext uri="{FF2B5EF4-FFF2-40B4-BE49-F238E27FC236}">
                <a16:creationId xmlns:a16="http://schemas.microsoft.com/office/drawing/2014/main" xmlns="" id="{5A9D2960-6D42-439F-82E8-812822013A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6125"/>
            <a:ext cx="11818096" cy="5528766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xmlns="" id="{391AFA4E-7870-4561-A1B8-AC956B0C8931}"/>
              </a:ext>
            </a:extLst>
          </p:cNvPr>
          <p:cNvSpPr/>
          <p:nvPr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Logo Software University" descr="Software University logo">
            <a:extLst>
              <a:ext uri="{FF2B5EF4-FFF2-40B4-BE49-F238E27FC236}">
                <a16:creationId xmlns:a16="http://schemas.microsoft.com/office/drawing/2014/main" xmlns="" id="{B1D3B425-B9BF-43ED-9DEC-C05002FBA22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6" name="Slide Title">
            <a:extLst>
              <a:ext uri="{FF2B5EF4-FFF2-40B4-BE49-F238E27FC236}">
                <a16:creationId xmlns:a16="http://schemas.microsoft.com/office/drawing/2014/main" xmlns="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9" name="Logo Software University" descr="Software University logo">
            <a:extLst>
              <a:ext uri="{FF2B5EF4-FFF2-40B4-BE49-F238E27FC236}">
                <a16:creationId xmlns:a16="http://schemas.microsoft.com/office/drawing/2014/main" xmlns="" id="{F8BF946E-C8FD-4086-9841-EBEE9341177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04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xmlns="" id="{0020EB61-2079-41A3-B356-B1D8D48D78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Rectangle Left"/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xmlns="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66000" y="1121143"/>
            <a:ext cx="10129234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pic>
        <p:nvPicPr>
          <p:cNvPr id="3" name="Logo Software University" descr="Software University logo">
            <a:extLst>
              <a:ext uri="{FF2B5EF4-FFF2-40B4-BE49-F238E27FC236}">
                <a16:creationId xmlns:a16="http://schemas.microsoft.com/office/drawing/2014/main" xmlns="" id="{5573C101-930B-47AC-967A-A64513DFFDE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7"/>
            <a:ext cx="2013336" cy="690975"/>
          </a:xfrm>
          <a:prstGeom prst="rect">
            <a:avLst/>
          </a:prstGeom>
        </p:spPr>
      </p:pic>
      <p:sp>
        <p:nvSpPr>
          <p:cNvPr id="8" name="Slide Title">
            <a:extLst>
              <a:ext uri="{FF2B5EF4-FFF2-40B4-BE49-F238E27FC236}">
                <a16:creationId xmlns:a16="http://schemas.microsoft.com/office/drawing/2014/main" xmlns="" id="{E2DA9691-CDF5-499C-94BB-AAA61DAC1B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625520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xmlns="" id="{43CDBCC2-1C96-44BC-B992-7B0C49C34904}"/>
              </a:ext>
            </a:extLst>
          </p:cNvPr>
          <p:cNvGrpSpPr/>
          <p:nvPr/>
        </p:nvGrpSpPr>
        <p:grpSpPr>
          <a:xfrm>
            <a:off x="185076" y="1868177"/>
            <a:ext cx="1937508" cy="3070349"/>
            <a:chOff x="3928039" y="1792355"/>
            <a:chExt cx="1830304" cy="290046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xmlns="" id="{7D71B3A8-4D39-42CF-9255-81EA3A622DD6}"/>
                </a:ext>
              </a:extLst>
            </p:cNvPr>
            <p:cNvGrpSpPr/>
            <p:nvPr/>
          </p:nvGrpSpPr>
          <p:grpSpPr>
            <a:xfrm>
              <a:off x="3928039" y="1792355"/>
              <a:ext cx="1830304" cy="2206534"/>
              <a:chOff x="3216839" y="2404072"/>
              <a:chExt cx="1830304" cy="2206534"/>
            </a:xfrm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xmlns="" id="{B98059F9-1874-426D-8AF7-A12C21F37DD9}"/>
                  </a:ext>
                </a:extLst>
              </p:cNvPr>
              <p:cNvSpPr/>
              <p:nvPr/>
            </p:nvSpPr>
            <p:spPr>
              <a:xfrm>
                <a:off x="3216839" y="2404072"/>
                <a:ext cx="1830304" cy="1830304"/>
              </a:xfrm>
              <a:prstGeom prst="ellipse">
                <a:avLst/>
              </a:pr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/>
              </a:p>
            </p:txBody>
          </p:sp>
          <p:sp>
            <p:nvSpPr>
              <p:cNvPr id="26" name="Rectangle 5">
                <a:extLst>
                  <a:ext uri="{FF2B5EF4-FFF2-40B4-BE49-F238E27FC236}">
                    <a16:creationId xmlns:a16="http://schemas.microsoft.com/office/drawing/2014/main" xmlns="" id="{A3A1E077-DBDF-48F0-A924-604984B940A2}"/>
                  </a:ext>
                </a:extLst>
              </p:cNvPr>
              <p:cNvSpPr/>
              <p:nvPr/>
            </p:nvSpPr>
            <p:spPr>
              <a:xfrm>
                <a:off x="3699615" y="3807346"/>
                <a:ext cx="1143001" cy="803260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27" name="Rectangle 5">
                <a:extLst>
                  <a:ext uri="{FF2B5EF4-FFF2-40B4-BE49-F238E27FC236}">
                    <a16:creationId xmlns:a16="http://schemas.microsoft.com/office/drawing/2014/main" xmlns="" id="{798B1F51-1FA4-4199-81C7-62356C936CC9}"/>
                  </a:ext>
                </a:extLst>
              </p:cNvPr>
              <p:cNvSpPr/>
              <p:nvPr/>
            </p:nvSpPr>
            <p:spPr>
              <a:xfrm flipH="1">
                <a:off x="3426570" y="3807347"/>
                <a:ext cx="1143000" cy="803259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28" name="Arc 27">
                <a:extLst>
                  <a:ext uri="{FF2B5EF4-FFF2-40B4-BE49-F238E27FC236}">
                    <a16:creationId xmlns:a16="http://schemas.microsoft.com/office/drawing/2014/main" xmlns="" id="{40A224C8-1233-40F7-96AB-BFF79AF6CDCB}"/>
                  </a:ext>
                </a:extLst>
              </p:cNvPr>
              <p:cNvSpPr/>
              <p:nvPr/>
            </p:nvSpPr>
            <p:spPr>
              <a:xfrm>
                <a:off x="3454111" y="2482850"/>
                <a:ext cx="1504950" cy="1504950"/>
              </a:xfrm>
              <a:prstGeom prst="arc">
                <a:avLst>
                  <a:gd name="adj1" fmla="val 18068338"/>
                  <a:gd name="adj2" fmla="val 0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29" name="Arc 28">
                <a:extLst>
                  <a:ext uri="{FF2B5EF4-FFF2-40B4-BE49-F238E27FC236}">
                    <a16:creationId xmlns:a16="http://schemas.microsoft.com/office/drawing/2014/main" xmlns="" id="{B57C7CCC-E218-4321-8C7B-3F0C5753C7A1}"/>
                  </a:ext>
                </a:extLst>
              </p:cNvPr>
              <p:cNvSpPr/>
              <p:nvPr/>
            </p:nvSpPr>
            <p:spPr>
              <a:xfrm>
                <a:off x="3454111" y="2482849"/>
                <a:ext cx="1504950" cy="1504950"/>
              </a:xfrm>
              <a:prstGeom prst="arc">
                <a:avLst>
                  <a:gd name="adj1" fmla="val 17518504"/>
                  <a:gd name="adj2" fmla="val 17709817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</p:grp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xmlns="" id="{6AF309CA-A56C-4ABC-B293-420F4EB1A9B4}"/>
                </a:ext>
              </a:extLst>
            </p:cNvPr>
            <p:cNvSpPr/>
            <p:nvPr/>
          </p:nvSpPr>
          <p:spPr>
            <a:xfrm>
              <a:off x="4400007" y="4324162"/>
              <a:ext cx="886369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xmlns="" id="{07955808-2AC7-44EB-8B6D-82B974E53A3C}"/>
                </a:ext>
              </a:extLst>
            </p:cNvPr>
            <p:cNvSpPr/>
            <p:nvPr/>
          </p:nvSpPr>
          <p:spPr>
            <a:xfrm>
              <a:off x="4533357" y="4542116"/>
              <a:ext cx="619670" cy="150699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  <a:effectLst>
              <a:outerShdw blurRad="152400" dist="381000" dir="5400000" sx="70000" sy="70000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xmlns="" id="{AC6420D7-AEAB-45EF-8D46-11EB06E4AFE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72677" y="2844800"/>
              <a:ext cx="161562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xmlns="" id="{76C7FABC-6773-44F6-990B-3EB082BE9B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78548" y="3618567"/>
              <a:ext cx="528128" cy="0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xmlns="" id="{1FAD48E1-DC45-4B3D-9CE5-613250708496}"/>
                </a:ext>
              </a:extLst>
            </p:cNvPr>
            <p:cNvGrpSpPr/>
            <p:nvPr/>
          </p:nvGrpSpPr>
          <p:grpSpPr>
            <a:xfrm>
              <a:off x="4203288" y="2479090"/>
              <a:ext cx="436874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xmlns="" id="{B01FD1D1-046F-457B-AB63-2702CE3E906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xmlns="" id="{895660C3-C72C-43EE-9C4A-170F85E5BE0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xmlns="" id="{A74EE503-8FC0-42A6-8860-CA4EE42272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8904" y="2844800"/>
              <a:ext cx="142425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xmlns="" id="{F4189FDA-9FE8-490B-8A70-2E941811021F}"/>
                </a:ext>
              </a:extLst>
            </p:cNvPr>
            <p:cNvSpPr/>
            <p:nvPr/>
          </p:nvSpPr>
          <p:spPr>
            <a:xfrm>
              <a:off x="4355556" y="4106208"/>
              <a:ext cx="975271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xmlns="" id="{FDA3EFCD-0DF8-419D-8533-D781521E597E}"/>
                </a:ext>
              </a:extLst>
            </p:cNvPr>
            <p:cNvGrpSpPr/>
            <p:nvPr/>
          </p:nvGrpSpPr>
          <p:grpSpPr>
            <a:xfrm flipH="1">
              <a:off x="5035162" y="2479090"/>
              <a:ext cx="436872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xmlns="" id="{C3CC6A5A-182E-4A09-9C04-EB191881D78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xmlns="" id="{440C8953-0555-48CC-8255-78F17E053EE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xmlns="" id="{29B538CA-8CCB-43FB-B5E5-5FC04EBC1F54}"/>
              </a:ext>
            </a:extLst>
          </p:cNvPr>
          <p:cNvCxnSpPr>
            <a:cxnSpLocks/>
            <a:stCxn id="26" idx="2"/>
          </p:cNvCxnSpPr>
          <p:nvPr/>
        </p:nvCxnSpPr>
        <p:spPr>
          <a:xfrm flipH="1">
            <a:off x="673735" y="4203953"/>
            <a:ext cx="955204" cy="0"/>
          </a:xfrm>
          <a:prstGeom prst="line">
            <a:avLst/>
          </a:prstGeom>
          <a:solidFill>
            <a:srgbClr val="464646"/>
          </a:solidFill>
          <a:ln w="38100">
            <a:solidFill>
              <a:srgbClr val="46464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0" name="Logo Software University" descr="Software University logo">
            <a:extLst>
              <a:ext uri="{FF2B5EF4-FFF2-40B4-BE49-F238E27FC236}">
                <a16:creationId xmlns:a16="http://schemas.microsoft.com/office/drawing/2014/main" xmlns="" id="{5D1C0B52-ED92-4306-B150-29C288DD68F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7"/>
            <a:ext cx="2013336" cy="69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215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xmlns="" id="{1865BF6B-7F07-4E9C-879F-80E36EEB34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2" name="Rectangle Left">
            <a:extLst>
              <a:ext uri="{FF2B5EF4-FFF2-40B4-BE49-F238E27FC236}">
                <a16:creationId xmlns:a16="http://schemas.microsoft.com/office/drawing/2014/main" xmlns="" id="{345FB1C8-7F66-4D5C-ACCE-AE919936BCFD}"/>
              </a:ext>
            </a:extLst>
          </p:cNvPr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5" name="Slide Body Text">
            <a:extLst>
              <a:ext uri="{FF2B5EF4-FFF2-40B4-BE49-F238E27FC236}">
                <a16:creationId xmlns:a16="http://schemas.microsoft.com/office/drawing/2014/main" xmlns="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73561" y="1121143"/>
            <a:ext cx="10321675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pic>
        <p:nvPicPr>
          <p:cNvPr id="16" name="Logo Software University" descr="Software University logo">
            <a:extLst>
              <a:ext uri="{FF2B5EF4-FFF2-40B4-BE49-F238E27FC236}">
                <a16:creationId xmlns:a16="http://schemas.microsoft.com/office/drawing/2014/main" xmlns="" id="{EFEBB553-EACE-4B4F-8B4F-7629FDD910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7"/>
            <a:ext cx="2013336" cy="690975"/>
          </a:xfrm>
          <a:prstGeom prst="rect">
            <a:avLst/>
          </a:prstGeom>
        </p:spPr>
      </p:pic>
      <p:sp>
        <p:nvSpPr>
          <p:cNvPr id="13" name="Slide Title">
            <a:extLst>
              <a:ext uri="{FF2B5EF4-FFF2-40B4-BE49-F238E27FC236}">
                <a16:creationId xmlns:a16="http://schemas.microsoft.com/office/drawing/2014/main" xmlns="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625520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xmlns="" id="{7CF60135-47AA-48F0-96BA-0E795668ABDB}"/>
              </a:ext>
            </a:extLst>
          </p:cNvPr>
          <p:cNvGrpSpPr/>
          <p:nvPr/>
        </p:nvGrpSpPr>
        <p:grpSpPr>
          <a:xfrm>
            <a:off x="392806" y="3429000"/>
            <a:ext cx="1522048" cy="2411973"/>
            <a:chOff x="3928039" y="1792355"/>
            <a:chExt cx="1830304" cy="2900460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xmlns="" id="{2823380E-3936-41AF-BDF7-DA54D75BBF6B}"/>
                </a:ext>
              </a:extLst>
            </p:cNvPr>
            <p:cNvGrpSpPr/>
            <p:nvPr/>
          </p:nvGrpSpPr>
          <p:grpSpPr>
            <a:xfrm>
              <a:off x="3928039" y="1792355"/>
              <a:ext cx="1830304" cy="2206534"/>
              <a:chOff x="3216839" y="2404072"/>
              <a:chExt cx="1830304" cy="2206534"/>
            </a:xfrm>
          </p:grpSpPr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xmlns="" id="{52B047D9-D8DD-45C7-9BC8-6D4F682F5182}"/>
                  </a:ext>
                </a:extLst>
              </p:cNvPr>
              <p:cNvSpPr/>
              <p:nvPr/>
            </p:nvSpPr>
            <p:spPr>
              <a:xfrm>
                <a:off x="3216839" y="2404072"/>
                <a:ext cx="1830304" cy="1830304"/>
              </a:xfrm>
              <a:prstGeom prst="ellipse">
                <a:avLst/>
              </a:pr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/>
              </a:p>
            </p:txBody>
          </p:sp>
          <p:sp>
            <p:nvSpPr>
              <p:cNvPr id="48" name="Rectangle 5">
                <a:extLst>
                  <a:ext uri="{FF2B5EF4-FFF2-40B4-BE49-F238E27FC236}">
                    <a16:creationId xmlns:a16="http://schemas.microsoft.com/office/drawing/2014/main" xmlns="" id="{4D84FE51-BD8E-47EA-9463-CE02FEA31766}"/>
                  </a:ext>
                </a:extLst>
              </p:cNvPr>
              <p:cNvSpPr/>
              <p:nvPr/>
            </p:nvSpPr>
            <p:spPr>
              <a:xfrm>
                <a:off x="3699615" y="3807346"/>
                <a:ext cx="1143001" cy="803260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49" name="Rectangle 5">
                <a:extLst>
                  <a:ext uri="{FF2B5EF4-FFF2-40B4-BE49-F238E27FC236}">
                    <a16:creationId xmlns:a16="http://schemas.microsoft.com/office/drawing/2014/main" xmlns="" id="{F5C8F037-C197-4219-AC87-3A81763512BC}"/>
                  </a:ext>
                </a:extLst>
              </p:cNvPr>
              <p:cNvSpPr/>
              <p:nvPr/>
            </p:nvSpPr>
            <p:spPr>
              <a:xfrm flipH="1">
                <a:off x="3426570" y="3807347"/>
                <a:ext cx="1143000" cy="803259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50" name="Arc 49">
                <a:extLst>
                  <a:ext uri="{FF2B5EF4-FFF2-40B4-BE49-F238E27FC236}">
                    <a16:creationId xmlns:a16="http://schemas.microsoft.com/office/drawing/2014/main" xmlns="" id="{786EE401-CF8E-439B-94A0-EE6F3A7D5798}"/>
                  </a:ext>
                </a:extLst>
              </p:cNvPr>
              <p:cNvSpPr/>
              <p:nvPr/>
            </p:nvSpPr>
            <p:spPr>
              <a:xfrm>
                <a:off x="3454111" y="2482850"/>
                <a:ext cx="1504950" cy="1504950"/>
              </a:xfrm>
              <a:prstGeom prst="arc">
                <a:avLst>
                  <a:gd name="adj1" fmla="val 18068338"/>
                  <a:gd name="adj2" fmla="val 0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51" name="Arc 50">
                <a:extLst>
                  <a:ext uri="{FF2B5EF4-FFF2-40B4-BE49-F238E27FC236}">
                    <a16:creationId xmlns:a16="http://schemas.microsoft.com/office/drawing/2014/main" xmlns="" id="{8D9ACD38-B3EB-4A63-9730-CBF0501BF235}"/>
                  </a:ext>
                </a:extLst>
              </p:cNvPr>
              <p:cNvSpPr/>
              <p:nvPr/>
            </p:nvSpPr>
            <p:spPr>
              <a:xfrm>
                <a:off x="3454111" y="2482849"/>
                <a:ext cx="1504950" cy="1504950"/>
              </a:xfrm>
              <a:prstGeom prst="arc">
                <a:avLst>
                  <a:gd name="adj1" fmla="val 17518504"/>
                  <a:gd name="adj2" fmla="val 17709817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</p:grp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xmlns="" id="{64EE493E-A353-4C75-A3B9-D48ABA2C57CC}"/>
                </a:ext>
              </a:extLst>
            </p:cNvPr>
            <p:cNvSpPr/>
            <p:nvPr/>
          </p:nvSpPr>
          <p:spPr>
            <a:xfrm>
              <a:off x="4400007" y="4324162"/>
              <a:ext cx="886369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xmlns="" id="{718408B9-204E-42E3-9E79-33E047E869BC}"/>
                </a:ext>
              </a:extLst>
            </p:cNvPr>
            <p:cNvSpPr/>
            <p:nvPr/>
          </p:nvSpPr>
          <p:spPr>
            <a:xfrm>
              <a:off x="4533357" y="4542116"/>
              <a:ext cx="619670" cy="150699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  <a:effectLst>
              <a:outerShdw blurRad="152400" dist="381000" dir="5400000" sx="70000" sy="70000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xmlns="" id="{0AB66D97-DF6F-4CD2-AF13-42B5C852F67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72677" y="2844800"/>
              <a:ext cx="161562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xmlns="" id="{F2AFBA69-C196-4703-8AAB-5F72A8EDCE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78548" y="3618567"/>
              <a:ext cx="528128" cy="0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xmlns="" id="{9AFC66C1-0C1C-4332-9C4E-782574C896B8}"/>
                </a:ext>
              </a:extLst>
            </p:cNvPr>
            <p:cNvGrpSpPr/>
            <p:nvPr/>
          </p:nvGrpSpPr>
          <p:grpSpPr>
            <a:xfrm>
              <a:off x="4203288" y="2479090"/>
              <a:ext cx="436874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xmlns="" id="{872CA8AD-EAF6-40BE-9DDE-ECDB4A980CA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xmlns="" id="{57DD3EC7-1A13-4AFE-BD6F-DA12C281FAF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xmlns="" id="{E46151FA-19E9-4E84-A082-EDAC6F76EA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8904" y="2844800"/>
              <a:ext cx="142425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xmlns="" id="{3423EEF0-5B70-4091-B2DA-0740D2609643}"/>
                </a:ext>
              </a:extLst>
            </p:cNvPr>
            <p:cNvSpPr/>
            <p:nvPr/>
          </p:nvSpPr>
          <p:spPr>
            <a:xfrm>
              <a:off x="4355556" y="4106208"/>
              <a:ext cx="975271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xmlns="" id="{49A8AAA7-98E7-4224-B027-830FFCC285A3}"/>
                </a:ext>
              </a:extLst>
            </p:cNvPr>
            <p:cNvGrpSpPr/>
            <p:nvPr/>
          </p:nvGrpSpPr>
          <p:grpSpPr>
            <a:xfrm flipH="1">
              <a:off x="5035162" y="2479090"/>
              <a:ext cx="436872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xmlns="" id="{2129EC38-471E-4685-973E-BA7A7F567C4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xmlns="" id="{678142BE-84C9-4834-B6CC-6623E401661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pic>
        <p:nvPicPr>
          <p:cNvPr id="26" name="Logo Software University" descr="Software University logo">
            <a:extLst>
              <a:ext uri="{FF2B5EF4-FFF2-40B4-BE49-F238E27FC236}">
                <a16:creationId xmlns:a16="http://schemas.microsoft.com/office/drawing/2014/main" xmlns="" id="{259B1749-AF84-4D39-B529-4165B925396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7"/>
            <a:ext cx="2013336" cy="69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837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xmlns="" id="{F0B8C963-1813-4B69-AD27-6D02EBBBB5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Rectangle Left">
            <a:extLst>
              <a:ext uri="{FF2B5EF4-FFF2-40B4-BE49-F238E27FC236}">
                <a16:creationId xmlns:a16="http://schemas.microsoft.com/office/drawing/2014/main" xmlns="" id="{345FB1C8-7F66-4D5C-ACCE-AE919936BCFD}"/>
              </a:ext>
            </a:extLst>
          </p:cNvPr>
          <p:cNvSpPr/>
          <p:nvPr/>
        </p:nvSpPr>
        <p:spPr>
          <a:xfrm>
            <a:off x="0" y="0"/>
            <a:ext cx="42947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xmlns="" id="{7296EDA7-D37D-4B31-A888-371F080412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5176" y="1121143"/>
            <a:ext cx="11410061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xmlns="" id="{55A88B09-3557-48A3-BF27-42699C2692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176" y="100750"/>
            <a:ext cx="11410061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xmlns="" id="{C4248838-4E67-439E-AE0A-0043D2CB04D6}"/>
              </a:ext>
            </a:extLst>
          </p:cNvPr>
          <p:cNvGrpSpPr/>
          <p:nvPr/>
        </p:nvGrpSpPr>
        <p:grpSpPr>
          <a:xfrm>
            <a:off x="108596" y="5591709"/>
            <a:ext cx="641749" cy="1016973"/>
            <a:chOff x="3928039" y="1792355"/>
            <a:chExt cx="1830304" cy="2900460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xmlns="" id="{810CFD6A-2427-49D5-846A-5F93601D4184}"/>
                </a:ext>
              </a:extLst>
            </p:cNvPr>
            <p:cNvGrpSpPr/>
            <p:nvPr/>
          </p:nvGrpSpPr>
          <p:grpSpPr>
            <a:xfrm>
              <a:off x="3928039" y="1792355"/>
              <a:ext cx="1830304" cy="2206534"/>
              <a:chOff x="3216839" y="2404072"/>
              <a:chExt cx="1830304" cy="2206534"/>
            </a:xfrm>
          </p:grpSpPr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xmlns="" id="{017B1AE5-5C36-4839-BA1F-B404EA44E701}"/>
                  </a:ext>
                </a:extLst>
              </p:cNvPr>
              <p:cNvSpPr/>
              <p:nvPr/>
            </p:nvSpPr>
            <p:spPr>
              <a:xfrm>
                <a:off x="3216839" y="2404072"/>
                <a:ext cx="1830304" cy="1830304"/>
              </a:xfrm>
              <a:prstGeom prst="ellipse">
                <a:avLst/>
              </a:pr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/>
              </a:p>
            </p:txBody>
          </p:sp>
          <p:sp>
            <p:nvSpPr>
              <p:cNvPr id="43" name="Rectangle 5">
                <a:extLst>
                  <a:ext uri="{FF2B5EF4-FFF2-40B4-BE49-F238E27FC236}">
                    <a16:creationId xmlns:a16="http://schemas.microsoft.com/office/drawing/2014/main" xmlns="" id="{FB963D79-BB49-4A1D-BA66-EA0670C79BAE}"/>
                  </a:ext>
                </a:extLst>
              </p:cNvPr>
              <p:cNvSpPr/>
              <p:nvPr/>
            </p:nvSpPr>
            <p:spPr>
              <a:xfrm>
                <a:off x="3699615" y="3807346"/>
                <a:ext cx="1143001" cy="803260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44" name="Rectangle 5">
                <a:extLst>
                  <a:ext uri="{FF2B5EF4-FFF2-40B4-BE49-F238E27FC236}">
                    <a16:creationId xmlns:a16="http://schemas.microsoft.com/office/drawing/2014/main" xmlns="" id="{6D7746D8-B913-493B-AAE9-25BC6893D40E}"/>
                  </a:ext>
                </a:extLst>
              </p:cNvPr>
              <p:cNvSpPr/>
              <p:nvPr/>
            </p:nvSpPr>
            <p:spPr>
              <a:xfrm flipH="1">
                <a:off x="3426570" y="3807347"/>
                <a:ext cx="1143000" cy="803259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45" name="Arc 44">
                <a:extLst>
                  <a:ext uri="{FF2B5EF4-FFF2-40B4-BE49-F238E27FC236}">
                    <a16:creationId xmlns:a16="http://schemas.microsoft.com/office/drawing/2014/main" xmlns="" id="{29031C02-E965-417B-8799-96061B14F30D}"/>
                  </a:ext>
                </a:extLst>
              </p:cNvPr>
              <p:cNvSpPr/>
              <p:nvPr/>
            </p:nvSpPr>
            <p:spPr>
              <a:xfrm>
                <a:off x="3454111" y="2482850"/>
                <a:ext cx="1504950" cy="1504950"/>
              </a:xfrm>
              <a:prstGeom prst="arc">
                <a:avLst>
                  <a:gd name="adj1" fmla="val 18068338"/>
                  <a:gd name="adj2" fmla="val 0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46" name="Arc 45">
                <a:extLst>
                  <a:ext uri="{FF2B5EF4-FFF2-40B4-BE49-F238E27FC236}">
                    <a16:creationId xmlns:a16="http://schemas.microsoft.com/office/drawing/2014/main" xmlns="" id="{26BFD8A6-BC99-4B16-BA10-08A9E5C681C0}"/>
                  </a:ext>
                </a:extLst>
              </p:cNvPr>
              <p:cNvSpPr/>
              <p:nvPr/>
            </p:nvSpPr>
            <p:spPr>
              <a:xfrm>
                <a:off x="3454111" y="2482849"/>
                <a:ext cx="1504950" cy="1504950"/>
              </a:xfrm>
              <a:prstGeom prst="arc">
                <a:avLst>
                  <a:gd name="adj1" fmla="val 17518504"/>
                  <a:gd name="adj2" fmla="val 17709817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</p:grp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xmlns="" id="{B310277F-A78E-4FB9-9EA9-88BE4F1D585B}"/>
                </a:ext>
              </a:extLst>
            </p:cNvPr>
            <p:cNvSpPr/>
            <p:nvPr/>
          </p:nvSpPr>
          <p:spPr>
            <a:xfrm>
              <a:off x="4400007" y="4324162"/>
              <a:ext cx="886369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xmlns="" id="{A92CF92B-C212-4542-83AE-A0058B5BB5EA}"/>
                </a:ext>
              </a:extLst>
            </p:cNvPr>
            <p:cNvSpPr/>
            <p:nvPr/>
          </p:nvSpPr>
          <p:spPr>
            <a:xfrm>
              <a:off x="4533357" y="4542116"/>
              <a:ext cx="619670" cy="150699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  <a:effectLst>
              <a:outerShdw blurRad="152400" dist="381000" dir="5400000" sx="70000" sy="70000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xmlns="" id="{563B4374-5C0D-461F-B3BD-78D99614D36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72677" y="2844800"/>
              <a:ext cx="161562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xmlns="" id="{FBC6FDE7-AEA1-4230-8433-4C088A0FF5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78548" y="3618567"/>
              <a:ext cx="528128" cy="0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xmlns="" id="{C4D1021D-07C7-4331-8FF6-36980A30978B}"/>
                </a:ext>
              </a:extLst>
            </p:cNvPr>
            <p:cNvGrpSpPr/>
            <p:nvPr/>
          </p:nvGrpSpPr>
          <p:grpSpPr>
            <a:xfrm>
              <a:off x="4203288" y="2479090"/>
              <a:ext cx="436874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xmlns="" id="{13B7FE99-95CF-45D5-966B-87A979B9343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xmlns="" id="{71BBA69B-19FF-4ADB-A739-AD8136A5F0A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xmlns="" id="{BFD1D86B-562B-40B2-8E46-34233EFEE7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8904" y="2844800"/>
              <a:ext cx="142425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xmlns="" id="{388C17BD-16A1-43C5-BFFA-2FF9174719E1}"/>
                </a:ext>
              </a:extLst>
            </p:cNvPr>
            <p:cNvSpPr/>
            <p:nvPr/>
          </p:nvSpPr>
          <p:spPr>
            <a:xfrm>
              <a:off x="4355556" y="4106208"/>
              <a:ext cx="975271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xmlns="" id="{1B3B910E-ACFC-4F28-8E28-F02E1588B87E}"/>
                </a:ext>
              </a:extLst>
            </p:cNvPr>
            <p:cNvGrpSpPr/>
            <p:nvPr/>
          </p:nvGrpSpPr>
          <p:grpSpPr>
            <a:xfrm flipH="1">
              <a:off x="5035162" y="2479090"/>
              <a:ext cx="436872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xmlns="" id="{F57772B6-06C0-4F54-AA94-D3F92DA4716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xmlns="" id="{23370C1F-7876-4278-AB20-78F6CAA385E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25" name="Rectangle Left">
            <a:extLst>
              <a:ext uri="{FF2B5EF4-FFF2-40B4-BE49-F238E27FC236}">
                <a16:creationId xmlns:a16="http://schemas.microsoft.com/office/drawing/2014/main" xmlns="" id="{AADABDB1-7BE5-48B7-9C9F-6CF75949951E}"/>
              </a:ext>
            </a:extLst>
          </p:cNvPr>
          <p:cNvSpPr/>
          <p:nvPr userDrawn="1"/>
        </p:nvSpPr>
        <p:spPr>
          <a:xfrm>
            <a:off x="0" y="0"/>
            <a:ext cx="42947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26" name="Picture Bulb" descr="Bulb">
            <a:extLst>
              <a:ext uri="{FF2B5EF4-FFF2-40B4-BE49-F238E27FC236}">
                <a16:creationId xmlns:a16="http://schemas.microsoft.com/office/drawing/2014/main" xmlns="" id="{0C48654A-7D95-49CD-AD2A-814FE185CE7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56000" y="5098868"/>
            <a:ext cx="779209" cy="1729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0861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Top">
            <a:extLst>
              <a:ext uri="{FF2B5EF4-FFF2-40B4-BE49-F238E27FC236}">
                <a16:creationId xmlns:a16="http://schemas.microsoft.com/office/drawing/2014/main" xmlns="" id="{374D9EE8-3FEA-4740-8091-A3771F035EE5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xmlns="" id="{509D954E-A844-4072-A556-DE584BEB93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6" name="Code Box">
            <a:extLst>
              <a:ext uri="{FF2B5EF4-FFF2-40B4-BE49-F238E27FC236}">
                <a16:creationId xmlns:a16="http://schemas.microsoft.com/office/drawing/2014/main" xmlns="" id="{3278A82F-5546-4977-9F75-2A933B4159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1234" y="1931154"/>
            <a:ext cx="10949531" cy="1362846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 latinLnBrk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lang="en-US" sz="2398" b="1" noProof="1" smtClean="0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21" name="Slide Body Text">
            <a:extLst>
              <a:ext uri="{FF2B5EF4-FFF2-40B4-BE49-F238E27FC236}">
                <a16:creationId xmlns:a16="http://schemas.microsoft.com/office/drawing/2014/main" xmlns="" id="{04F318BE-2BAD-4677-871C-D78A4BF0CB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501" y="1196126"/>
            <a:ext cx="11811097" cy="5561124"/>
          </a:xfrm>
        </p:spPr>
        <p:txBody>
          <a:bodyPr/>
          <a:lstStyle>
            <a:lvl1pPr marL="0" indent="0" latinLnBrk="0">
              <a:buNone/>
              <a:defRPr>
                <a:solidFill>
                  <a:schemeClr val="tx1"/>
                </a:solidFill>
              </a:defRPr>
            </a:lvl1pPr>
            <a:lvl2pPr marL="609219" indent="0">
              <a:buNone/>
              <a:defRPr/>
            </a:lvl2pPr>
          </a:lstStyle>
          <a:p>
            <a:pPr lvl="0"/>
            <a:r>
              <a:rPr lang="en-US" noProof="0"/>
              <a:t>Sample source code:</a:t>
            </a:r>
          </a:p>
        </p:txBody>
      </p:sp>
      <p:sp>
        <p:nvSpPr>
          <p:cNvPr id="9" name="Rectangle Top">
            <a:extLst>
              <a:ext uri="{FF2B5EF4-FFF2-40B4-BE49-F238E27FC236}">
                <a16:creationId xmlns:a16="http://schemas.microsoft.com/office/drawing/2014/main" xmlns="" id="{A15CE03A-0933-4E5D-9EA1-718D4F802FFC}"/>
              </a:ext>
            </a:extLst>
          </p:cNvPr>
          <p:cNvSpPr/>
          <p:nvPr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0" name="Logo Software University" descr="Software University logo">
            <a:extLst>
              <a:ext uri="{FF2B5EF4-FFF2-40B4-BE49-F238E27FC236}">
                <a16:creationId xmlns:a16="http://schemas.microsoft.com/office/drawing/2014/main" xmlns="" id="{8C01D7AF-7CBD-46E1-99F3-8EB60E838D9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1" name="Slide Title">
            <a:extLst>
              <a:ext uri="{FF2B5EF4-FFF2-40B4-BE49-F238E27FC236}">
                <a16:creationId xmlns:a16="http://schemas.microsoft.com/office/drawing/2014/main" xmlns="" id="{47D60833-F0A9-4F29-8C06-A963A7C8BE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13" name="Logo Software University" descr="Software University logo">
            <a:extLst>
              <a:ext uri="{FF2B5EF4-FFF2-40B4-BE49-F238E27FC236}">
                <a16:creationId xmlns:a16="http://schemas.microsoft.com/office/drawing/2014/main" xmlns="" id="{9E95C828-1474-4AB7-B73E-9887829FE39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761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Top">
            <a:extLst>
              <a:ext uri="{FF2B5EF4-FFF2-40B4-BE49-F238E27FC236}">
                <a16:creationId xmlns:a16="http://schemas.microsoft.com/office/drawing/2014/main" xmlns="" id="{4D55FD73-1C9D-4233-95F5-D9CACB8DCC37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Slide Number">
            <a:extLst>
              <a:ext uri="{FF2B5EF4-FFF2-40B4-BE49-F238E27FC236}">
                <a16:creationId xmlns:a16="http://schemas.microsoft.com/office/drawing/2014/main" xmlns="" id="{39DDE17E-5472-41F3-AF5F-54DFF10DC6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pic>
        <p:nvPicPr>
          <p:cNvPr id="9" name="Picture SoftUni Mascot" descr="SoftUni mascot with laptop">
            <a:extLst>
              <a:ext uri="{FF2B5EF4-FFF2-40B4-BE49-F238E27FC236}">
                <a16:creationId xmlns:a16="http://schemas.microsoft.com/office/drawing/2014/main" xmlns="" id="{DC4365F6-D2C1-47B4-8477-38FD2C7711A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516000" y="3408496"/>
            <a:ext cx="2251057" cy="3044431"/>
          </a:xfrm>
          <a:prstGeom prst="rect">
            <a:avLst/>
          </a:prstGeom>
        </p:spPr>
      </p:pic>
      <p:sp>
        <p:nvSpPr>
          <p:cNvPr id="23" name="Slide Body Text">
            <a:extLst>
              <a:ext uri="{FF2B5EF4-FFF2-40B4-BE49-F238E27FC236}">
                <a16:creationId xmlns:a16="http://schemas.microsoft.com/office/drawing/2014/main" xmlns="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9049234" cy="5207396"/>
          </a:xfrm>
        </p:spPr>
        <p:txBody>
          <a:bodyPr>
            <a:normAutofit/>
          </a:bodyPr>
          <a:lstStyle>
            <a:lvl1pPr marL="514042" indent="-514042" latinLnBrk="0">
              <a:buFont typeface="+mj-lt"/>
              <a:buAutoNum type="arabicPeriod"/>
              <a:defRPr sz="3600">
                <a:solidFill>
                  <a:schemeClr val="tx1"/>
                </a:solidFill>
              </a:defRPr>
            </a:lvl1pPr>
            <a:lvl2pPr>
              <a:defRPr sz="3400"/>
            </a:lvl2pPr>
          </a:lstStyle>
          <a:p>
            <a:pPr lvl="0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0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0"/>
            <a:r>
              <a:rPr lang="en-US" noProof="0"/>
              <a:t>…</a:t>
            </a:r>
          </a:p>
        </p:txBody>
      </p:sp>
      <p:sp>
        <p:nvSpPr>
          <p:cNvPr id="8" name="Rectangle Top">
            <a:extLst>
              <a:ext uri="{FF2B5EF4-FFF2-40B4-BE49-F238E27FC236}">
                <a16:creationId xmlns:a16="http://schemas.microsoft.com/office/drawing/2014/main" xmlns="" id="{930E0800-9260-4369-8330-8264DD33C5CE}"/>
              </a:ext>
            </a:extLst>
          </p:cNvPr>
          <p:cNvSpPr/>
          <p:nvPr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1" name="Logo Software University" descr="Software University logo">
            <a:extLst>
              <a:ext uri="{FF2B5EF4-FFF2-40B4-BE49-F238E27FC236}">
                <a16:creationId xmlns:a16="http://schemas.microsoft.com/office/drawing/2014/main" xmlns="" id="{14F779A7-4A91-448B-BEFA-956C70A1C22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3" name="Slide Title">
            <a:extLst>
              <a:ext uri="{FF2B5EF4-FFF2-40B4-BE49-F238E27FC236}">
                <a16:creationId xmlns:a16="http://schemas.microsoft.com/office/drawing/2014/main" xmlns="" id="{357D7BE1-6358-42CC-94F3-7BCDD91DCB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Table of Contents</a:t>
            </a:r>
          </a:p>
        </p:txBody>
      </p:sp>
      <p:pic>
        <p:nvPicPr>
          <p:cNvPr id="14" name="Logo Software University" descr="Software University logo">
            <a:extLst>
              <a:ext uri="{FF2B5EF4-FFF2-40B4-BE49-F238E27FC236}">
                <a16:creationId xmlns:a16="http://schemas.microsoft.com/office/drawing/2014/main" xmlns="" id="{5A83D563-2AE6-4BFF-8295-86BF24D16BE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709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Top">
            <a:extLst>
              <a:ext uri="{FF2B5EF4-FFF2-40B4-BE49-F238E27FC236}">
                <a16:creationId xmlns:a16="http://schemas.microsoft.com/office/drawing/2014/main" xmlns="" id="{75565C3C-01C8-4152-AA04-C97D3EB4AC69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Bottom"/>
          <p:cNvSpPr/>
          <p:nvPr/>
        </p:nvSpPr>
        <p:spPr>
          <a:xfrm>
            <a:off x="2" y="6264000"/>
            <a:ext cx="12192000" cy="594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xmlns="" id="{6750ECE4-94E0-469B-B8E4-562792823B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62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bg2"/>
                </a:solidFill>
              </a:defRPr>
            </a:lvl1pPr>
          </a:lstStyle>
          <a:p>
            <a:fld id="{2BF067CD-8E6B-4360-9AA8-C5DF2A48A6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Oval Logo Holder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Logo Software University Down" descr="Software University logo">
            <a:extLst>
              <a:ext uri="{FF2B5EF4-FFF2-40B4-BE49-F238E27FC236}">
                <a16:creationId xmlns:a16="http://schemas.microsoft.com/office/drawing/2014/main" xmlns="" id="{7028D2F0-1E67-414B-A93D-D3F8F131A13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551" y="5206773"/>
            <a:ext cx="958900" cy="1184869"/>
          </a:xfrm>
          <a:prstGeom prst="rect">
            <a:avLst/>
          </a:prstGeom>
        </p:spPr>
      </p:pic>
      <p:sp>
        <p:nvSpPr>
          <p:cNvPr id="10" name="Text Placeholder Right">
            <a:extLst>
              <a:ext uri="{FF2B5EF4-FFF2-40B4-BE49-F238E27FC236}">
                <a16:creationId xmlns:a16="http://schemas.microsoft.com/office/drawing/2014/main" xmlns="" id="{AF69A59F-C564-4A04-B1CC-31C26149999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56000" y="1195931"/>
            <a:ext cx="5545597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9" name="Text Placeholder Left">
            <a:extLst>
              <a:ext uri="{FF2B5EF4-FFF2-40B4-BE49-F238E27FC236}">
                <a16:creationId xmlns:a16="http://schemas.microsoft.com/office/drawing/2014/main" xmlns="" id="{C8A626D2-456B-41EF-9818-EA8DD7E314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5931"/>
            <a:ext cx="5545598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xmlns="" id="{E03301DA-D0AF-46FD-8740-2F761250203A}"/>
              </a:ext>
            </a:extLst>
          </p:cNvPr>
          <p:cNvSpPr/>
          <p:nvPr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4" name="Logo Software University" descr="Software University logo">
            <a:extLst>
              <a:ext uri="{FF2B5EF4-FFF2-40B4-BE49-F238E27FC236}">
                <a16:creationId xmlns:a16="http://schemas.microsoft.com/office/drawing/2014/main" xmlns="" id="{19A67BB9-D880-4EAD-B90E-89C4219BFC0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5" name="Slide Title">
            <a:extLst>
              <a:ext uri="{FF2B5EF4-FFF2-40B4-BE49-F238E27FC236}">
                <a16:creationId xmlns:a16="http://schemas.microsoft.com/office/drawing/2014/main" xmlns="" id="{EA9A94D1-F9F6-4D7B-85E3-896A987B6A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17" name="Logo Software University" descr="Software University logo">
            <a:extLst>
              <a:ext uri="{FF2B5EF4-FFF2-40B4-BE49-F238E27FC236}">
                <a16:creationId xmlns:a16="http://schemas.microsoft.com/office/drawing/2014/main" xmlns="" id="{7C835D8D-8498-441D-823E-EA36882EF9D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036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Background" descr="SoftUni Background">
            <a:extLst>
              <a:ext uri="{FF2B5EF4-FFF2-40B4-BE49-F238E27FC236}">
                <a16:creationId xmlns:a16="http://schemas.microsoft.com/office/drawing/2014/main" xmlns="" id="{5BE90A63-DDD9-4B3B-A234-DF69B9BC812F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b="1672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11" name="Slide Body Text">
            <a:extLst>
              <a:ext uri="{FF2B5EF4-FFF2-40B4-BE49-F238E27FC236}">
                <a16:creationId xmlns:a16="http://schemas.microsoft.com/office/drawing/2014/main" xmlns="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04" y="1138844"/>
            <a:ext cx="11804830" cy="553015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10" name="Slide Title">
            <a:extLst>
              <a:ext uri="{FF2B5EF4-FFF2-40B4-BE49-F238E27FC236}">
                <a16:creationId xmlns:a16="http://schemas.microsoft.com/office/drawing/2014/main" xmlns="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11804829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107490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694" r:id="rId3"/>
    <p:sldLayoutId id="2147483695" r:id="rId4"/>
    <p:sldLayoutId id="2147483696" r:id="rId5"/>
    <p:sldLayoutId id="2147483697" r:id="rId6"/>
    <p:sldLayoutId id="2147483698" r:id="rId7"/>
    <p:sldLayoutId id="2147483699" r:id="rId8"/>
    <p:sldLayoutId id="2147483700" r:id="rId9"/>
    <p:sldLayoutId id="2147483701" r:id="rId10"/>
    <p:sldLayoutId id="2147483704" r:id="rId11"/>
    <p:sldLayoutId id="2147483702" r:id="rId12"/>
    <p:sldLayoutId id="2147483703" r:id="rId13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0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36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803275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25571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1700213" indent="-352425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058988" indent="-26670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repl.it/@nakov/RESTful-API-js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6" Type="http://schemas.microsoft.com/office/2007/relationships/hdphoto" Target="../media/hdphoto2.wdp"/><Relationship Id="rId5" Type="http://schemas.openxmlformats.org/officeDocument/2006/relationships/image" Target="../media/image30.png"/><Relationship Id="rId4" Type="http://schemas.openxmlformats.org/officeDocument/2006/relationships/hyperlink" Target="https://repl.it/@nakov/RESTful-API-client-example" TargetMode="Externa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repl.it/@nakov/Handlebars-example-JS" TargetMode="Externa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repl.it/@nakov/routing-with-sammy-js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8.png"/><Relationship Id="rId4" Type="http://schemas.openxmlformats.org/officeDocument/2006/relationships/hyperlink" Target="https://repl.it/@nakov/react-js-example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snack.expo.io/@nakov/summator-react-native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4.png"/><Relationship Id="rId4" Type="http://schemas.microsoft.com/office/2007/relationships/hdphoto" Target="../media/hdphoto3.wdp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5.png"/><Relationship Id="rId5" Type="http://schemas.openxmlformats.org/officeDocument/2006/relationships/hyperlink" Target="https://www.w3schools.com/sql/" TargetMode="External"/><Relationship Id="rId4" Type="http://schemas.microsoft.com/office/2007/relationships/hdphoto" Target="../media/hdphoto4.wdp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repl.it/@nakov/jaydata-orm-example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repl.it/@nakov/MVC-express-pug-example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7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labs.play-with-docker.com/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localhost:8080/" TargetMode="Externa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labs.play-with-docker.com/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1.xml"/><Relationship Id="rId5" Type="http://schemas.microsoft.com/office/2007/relationships/hdphoto" Target="../media/hdphoto5.wdp"/><Relationship Id="rId4" Type="http://schemas.openxmlformats.org/officeDocument/2006/relationships/image" Target="../media/image8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repl.it/@nakov/bash-shell-example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82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inkercad.com/things/hjgbxEoS5TX" TargetMode="Externa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86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wbs/bootstrap/issues" TargetMode="Externa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89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platform.html5.org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s://repl.it/@nakov/mocha-unit-test-example-js" TargetMode="Externa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92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Relationship Id="rId6" Type="http://schemas.microsoft.com/office/2007/relationships/hdphoto" Target="../media/hdphoto6.wdp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ftUni/playground" TargetMode="External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github.com/SoftUni/playground" TargetMode="Externa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s://trello.com/b/HPpU2eCV/company-web-site" TargetMode="External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98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2.xml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oftwaregroup.com/" TargetMode="External"/><Relationship Id="rId13" Type="http://schemas.openxmlformats.org/officeDocument/2006/relationships/image" Target="../media/image105.png"/><Relationship Id="rId18" Type="http://schemas.openxmlformats.org/officeDocument/2006/relationships/hyperlink" Target="https://bosch.io/" TargetMode="External"/><Relationship Id="rId26" Type="http://schemas.openxmlformats.org/officeDocument/2006/relationships/hyperlink" Target="https://dxc.com/us/en" TargetMode="External"/><Relationship Id="rId3" Type="http://schemas.openxmlformats.org/officeDocument/2006/relationships/image" Target="../media/image100.jpeg"/><Relationship Id="rId21" Type="http://schemas.openxmlformats.org/officeDocument/2006/relationships/image" Target="../media/image109.png"/><Relationship Id="rId7" Type="http://schemas.openxmlformats.org/officeDocument/2006/relationships/image" Target="../media/image102.png"/><Relationship Id="rId12" Type="http://schemas.openxmlformats.org/officeDocument/2006/relationships/hyperlink" Target="https://createx.bg/" TargetMode="External"/><Relationship Id="rId17" Type="http://schemas.openxmlformats.org/officeDocument/2006/relationships/image" Target="../media/image107.png"/><Relationship Id="rId25" Type="http://schemas.openxmlformats.org/officeDocument/2006/relationships/image" Target="../media/image111.png"/><Relationship Id="rId2" Type="http://schemas.openxmlformats.org/officeDocument/2006/relationships/hyperlink" Target="https://www.pharvision.ai/" TargetMode="External"/><Relationship Id="rId16" Type="http://schemas.openxmlformats.org/officeDocument/2006/relationships/hyperlink" Target="https://smartit.bg/" TargetMode="External"/><Relationship Id="rId20" Type="http://schemas.openxmlformats.org/officeDocument/2006/relationships/hyperlink" Target="https://it.schwarz/en/careers" TargetMode="External"/><Relationship Id="rId29" Type="http://schemas.openxmlformats.org/officeDocument/2006/relationships/image" Target="../media/image113.jpg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postbank.bg/bg-BG" TargetMode="External"/><Relationship Id="rId11" Type="http://schemas.openxmlformats.org/officeDocument/2006/relationships/image" Target="../media/image104.png"/><Relationship Id="rId24" Type="http://schemas.openxmlformats.org/officeDocument/2006/relationships/hyperlink" Target="https://www.draftkings.com/" TargetMode="External"/><Relationship Id="rId5" Type="http://schemas.openxmlformats.org/officeDocument/2006/relationships/image" Target="../media/image101.png"/><Relationship Id="rId15" Type="http://schemas.openxmlformats.org/officeDocument/2006/relationships/image" Target="../media/image106.jpeg"/><Relationship Id="rId23" Type="http://schemas.openxmlformats.org/officeDocument/2006/relationships/image" Target="../media/image110.png"/><Relationship Id="rId28" Type="http://schemas.openxmlformats.org/officeDocument/2006/relationships/hyperlink" Target="https://ambitioned.com/" TargetMode="External"/><Relationship Id="rId10" Type="http://schemas.openxmlformats.org/officeDocument/2006/relationships/hyperlink" Target="https://bg.coca-colahellenic.com/bg/working-with-us" TargetMode="External"/><Relationship Id="rId19" Type="http://schemas.openxmlformats.org/officeDocument/2006/relationships/image" Target="../media/image108.png"/><Relationship Id="rId4" Type="http://schemas.openxmlformats.org/officeDocument/2006/relationships/hyperlink" Target="https://en.superhosting.bg/" TargetMode="External"/><Relationship Id="rId9" Type="http://schemas.openxmlformats.org/officeDocument/2006/relationships/image" Target="../media/image103.png"/><Relationship Id="rId14" Type="http://schemas.openxmlformats.org/officeDocument/2006/relationships/hyperlink" Target="https://www.pokerstars.bg/" TargetMode="External"/><Relationship Id="rId22" Type="http://schemas.openxmlformats.org/officeDocument/2006/relationships/hyperlink" Target="https://indeavr.com/" TargetMode="External"/><Relationship Id="rId27" Type="http://schemas.openxmlformats.org/officeDocument/2006/relationships/image" Target="../media/image112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hyperlink" Target="https://www.youtube.com/c/CodeItUpwithIvo" TargetMode="Externa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" TargetMode="External"/><Relationship Id="rId7" Type="http://schemas.openxmlformats.org/officeDocument/2006/relationships/hyperlink" Target="https://forum.softuni.bg/" TargetMode="External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www.facebook.com/SoftwareUniversity" TargetMode="External"/><Relationship Id="rId5" Type="http://schemas.openxmlformats.org/officeDocument/2006/relationships/hyperlink" Target="https://softuni.foundation/" TargetMode="External"/><Relationship Id="rId4" Type="http://schemas.openxmlformats.org/officeDocument/2006/relationships/hyperlink" Target="https://softuni.org/" TargetMode="Externa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5.png"/><Relationship Id="rId4" Type="http://schemas.openxmlformats.org/officeDocument/2006/relationships/hyperlink" Target="https://softuni.bg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repl.it/@nakov/summator-js-dom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1">
            <a:extLst>
              <a:ext uri="{FF2B5EF4-FFF2-40B4-BE49-F238E27FC236}">
                <a16:creationId xmlns:a16="http://schemas.microsoft.com/office/drawing/2014/main" xmlns="" id="{E2520411-6326-473B-BB52-BB5A364D223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https://softuni.bg</a:t>
            </a:r>
            <a:endParaRPr lang="en-US" dirty="0"/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xmlns="" id="{AC32CB05-E0EC-4C0B-AA8A-42F37DB72B2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Software University</a:t>
            </a: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xmlns="" id="{A55495CA-BD53-4430-B570-56336C3B95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xmlns="" id="{3F7F9834-3405-4C4C-ADF7-0EACA241E49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SoftUni Team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xmlns="" id="{E931A062-40B1-4429-B72D-4CEB5A2AD2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4038" y="1268194"/>
            <a:ext cx="11083925" cy="119614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Fundamental Concepts and Paradigms</a:t>
            </a:r>
            <a:br>
              <a:rPr lang="en-US" dirty="0"/>
            </a:br>
            <a:r>
              <a:rPr lang="en-US" dirty="0"/>
              <a:t>in the Software Engineering Profession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54038" y="279000"/>
            <a:ext cx="11083925" cy="970915"/>
          </a:xfrm>
        </p:spPr>
        <p:txBody>
          <a:bodyPr>
            <a:noAutofit/>
          </a:bodyPr>
          <a:lstStyle/>
          <a:p>
            <a:r>
              <a:rPr lang="en-US" sz="5400" dirty="0"/>
              <a:t>Software Development Concepts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0458110D-514A-40D1-8C1C-342F98BD1E1A}"/>
              </a:ext>
            </a:extLst>
          </p:cNvPr>
          <p:cNvGrpSpPr/>
          <p:nvPr/>
        </p:nvGrpSpPr>
        <p:grpSpPr>
          <a:xfrm>
            <a:off x="543078" y="3026757"/>
            <a:ext cx="5981400" cy="1755000"/>
            <a:chOff x="1236000" y="2574000"/>
            <a:chExt cx="7051487" cy="1906498"/>
          </a:xfrm>
        </p:grpSpPr>
        <p:pic>
          <p:nvPicPr>
            <p:cNvPr id="12" name="Picture 4" descr="Software Engineer vs. Software Developer: Know the Differences ...">
              <a:extLst>
                <a:ext uri="{FF2B5EF4-FFF2-40B4-BE49-F238E27FC236}">
                  <a16:creationId xmlns:a16="http://schemas.microsoft.com/office/drawing/2014/main" xmlns="" id="{70695587-941F-4C7E-BCDF-092A4978C4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41221" y="2574000"/>
              <a:ext cx="3546266" cy="19064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2" descr="What Is Software Engineering And It's Importance In Our Daily life ...">
              <a:extLst>
                <a:ext uri="{FF2B5EF4-FFF2-40B4-BE49-F238E27FC236}">
                  <a16:creationId xmlns:a16="http://schemas.microsoft.com/office/drawing/2014/main" xmlns="" id="{54DE3F7E-ECEF-44F1-B9B1-D794160FA7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6000" y="2574000"/>
              <a:ext cx="3975955" cy="19064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857522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xmlns="" id="{8362F6F9-1290-4F05-BC31-92091C0AE2C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10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DF9AF3DF-082C-47B7-B837-931F739A62A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AJAX</a:t>
            </a:r>
            <a:r>
              <a:rPr lang="en-US" dirty="0"/>
              <a:t> is a technology for asynchronous execution of HTTP requests from client-side JavaScript</a:t>
            </a:r>
          </a:p>
          <a:p>
            <a:pPr>
              <a:buClr>
                <a:schemeClr val="tx1"/>
              </a:buClr>
            </a:pPr>
            <a:endParaRPr lang="en-US" dirty="0"/>
          </a:p>
          <a:p>
            <a:pPr>
              <a:buClr>
                <a:schemeClr val="tx1"/>
              </a:buClr>
            </a:pPr>
            <a:endParaRPr lang="en-US" dirty="0"/>
          </a:p>
          <a:p>
            <a:pPr>
              <a:buClr>
                <a:schemeClr val="tx1"/>
              </a:buClr>
            </a:pPr>
            <a:endParaRPr lang="en-US" dirty="0"/>
          </a:p>
          <a:p>
            <a:pPr>
              <a:spcBef>
                <a:spcPts val="1200"/>
              </a:spcBef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RESTful APIs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/>
              <a:t>are HTTP-based Web services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The HTTP methods </a:t>
            </a:r>
            <a:r>
              <a:rPr lang="en-US" b="1" dirty="0">
                <a:solidFill>
                  <a:schemeClr val="bg1"/>
                </a:solidFill>
              </a:rPr>
              <a:t>GET</a:t>
            </a:r>
            <a:r>
              <a:rPr lang="en-US" dirty="0"/>
              <a:t>, </a:t>
            </a:r>
            <a:r>
              <a:rPr lang="en-US" b="1" dirty="0">
                <a:solidFill>
                  <a:schemeClr val="bg1"/>
                </a:solidFill>
              </a:rPr>
              <a:t>POST</a:t>
            </a:r>
            <a:r>
              <a:rPr lang="en-US" dirty="0"/>
              <a:t>, </a:t>
            </a:r>
            <a:r>
              <a:rPr lang="en-US" b="1" dirty="0">
                <a:solidFill>
                  <a:schemeClr val="bg1"/>
                </a:solidFill>
              </a:rPr>
              <a:t>PUT</a:t>
            </a:r>
            <a:r>
              <a:rPr lang="en-US" dirty="0"/>
              <a:t> and </a:t>
            </a:r>
            <a:r>
              <a:rPr lang="en-US" b="1" dirty="0">
                <a:solidFill>
                  <a:schemeClr val="bg1"/>
                </a:solidFill>
              </a:rPr>
              <a:t>DELETE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retrieve, create, modify and delete data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09692430-3613-4AA6-A6D5-F728026F2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AJAX and RESTful APIs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70F02D25-D4F2-4238-B199-066C38F324D9}"/>
              </a:ext>
            </a:extLst>
          </p:cNvPr>
          <p:cNvSpPr txBox="1">
            <a:spLocks/>
          </p:cNvSpPr>
          <p:nvPr/>
        </p:nvSpPr>
        <p:spPr>
          <a:xfrm>
            <a:off x="720680" y="2457662"/>
            <a:ext cx="10710000" cy="2003213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b="1">
                <a:effectLst/>
                <a:latin typeface="Consolas" pitchFamily="49" charset="0"/>
                <a:cs typeface="Consolas" pitchFamily="49" charset="0"/>
              </a:defRPr>
            </a:lvl1pPr>
            <a:lvl2pPr marL="990278" indent="-380876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9"/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pPr>
              <a:spcBef>
                <a:spcPts val="400"/>
              </a:spcBef>
              <a:spcAft>
                <a:spcPts val="400"/>
              </a:spcAft>
            </a:pPr>
            <a:r>
              <a:rPr lang="en-US" sz="2400" noProof="1"/>
              <a:t>let httpRequest = </a:t>
            </a:r>
            <a:r>
              <a:rPr lang="en-US" sz="2400" noProof="1">
                <a:solidFill>
                  <a:schemeClr val="bg1"/>
                </a:solidFill>
              </a:rPr>
              <a:t>fetch</a:t>
            </a:r>
            <a:r>
              <a:rPr lang="en-US" sz="2400" noProof="1"/>
              <a:t>('</a:t>
            </a:r>
            <a:r>
              <a:rPr lang="en-US" sz="2400" noProof="1">
                <a:latin typeface="+mn-lt"/>
              </a:rPr>
              <a:t>https://some-url…'</a:t>
            </a:r>
            <a:r>
              <a:rPr lang="en-US" sz="2400" noProof="1"/>
              <a:t>);</a:t>
            </a:r>
          </a:p>
          <a:p>
            <a:pPr>
              <a:spcBef>
                <a:spcPts val="400"/>
              </a:spcBef>
              <a:spcAft>
                <a:spcPts val="400"/>
              </a:spcAft>
            </a:pPr>
            <a:r>
              <a:rPr lang="en-US" sz="2400" noProof="1"/>
              <a:t>httpRequest.then(function(httpResponse) {</a:t>
            </a:r>
          </a:p>
          <a:p>
            <a:pPr>
              <a:spcBef>
                <a:spcPts val="400"/>
              </a:spcBef>
              <a:spcAft>
                <a:spcPts val="400"/>
              </a:spcAft>
            </a:pPr>
            <a:r>
              <a:rPr lang="en-US" sz="2400" noProof="1"/>
              <a:t>  // </a:t>
            </a:r>
            <a:r>
              <a:rPr lang="en-US" sz="2400" noProof="1">
                <a:latin typeface="+mn-lt"/>
              </a:rPr>
              <a:t>Process the HTTP response here and update the DOM tree …</a:t>
            </a:r>
          </a:p>
          <a:p>
            <a:pPr>
              <a:spcBef>
                <a:spcPts val="400"/>
              </a:spcBef>
              <a:spcAft>
                <a:spcPts val="400"/>
              </a:spcAft>
            </a:pPr>
            <a:r>
              <a:rPr lang="en-US" sz="2400" noProof="1"/>
              <a:t>});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425D62F9-FA92-4E26-B9DF-098577627E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561000" y="2588151"/>
            <a:ext cx="1767993" cy="1761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17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4B69CB6E-A5F4-4FAA-856A-136B91A737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11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5FBCFFD8-FFAE-413E-BE02-DD386EEF6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RESTful API Server – Example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xmlns="" id="{B432C1F4-D90C-46B3-B621-0A74B45143CB}"/>
              </a:ext>
            </a:extLst>
          </p:cNvPr>
          <p:cNvSpPr txBox="1">
            <a:spLocks/>
          </p:cNvSpPr>
          <p:nvPr/>
        </p:nvSpPr>
        <p:spPr>
          <a:xfrm>
            <a:off x="720680" y="1359000"/>
            <a:ext cx="10710000" cy="5234867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b="1">
                <a:effectLst/>
                <a:latin typeface="Consolas" pitchFamily="49" charset="0"/>
                <a:cs typeface="Consolas" pitchFamily="49" charset="0"/>
              </a:defRPr>
            </a:lvl1pPr>
            <a:lvl2pPr marL="990278" indent="-380876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9"/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const express = require('express');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const app = express();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app.use(require('cors')());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app.use(require('body-parser').json());</a:t>
            </a:r>
          </a:p>
          <a:p>
            <a:pPr>
              <a:spcBef>
                <a:spcPts val="1200"/>
              </a:spcBef>
              <a:spcAft>
                <a:spcPts val="0"/>
              </a:spcAft>
            </a:pPr>
            <a:r>
              <a:rPr lang="en-US" sz="2200" noProof="1"/>
              <a:t>let todoList = ['</a:t>
            </a:r>
            <a:r>
              <a:rPr lang="en-US" sz="2200" noProof="1">
                <a:latin typeface="+mn-lt"/>
              </a:rPr>
              <a:t>Learn HTML</a:t>
            </a:r>
            <a:r>
              <a:rPr lang="en-US" sz="2200" noProof="1"/>
              <a:t>', '</a:t>
            </a:r>
            <a:r>
              <a:rPr lang="en-US" sz="2200" noProof="1">
                <a:latin typeface="+mn-lt"/>
              </a:rPr>
              <a:t>Learn CSS</a:t>
            </a:r>
            <a:r>
              <a:rPr lang="en-US" sz="2200" noProof="1"/>
              <a:t>'];</a:t>
            </a:r>
          </a:p>
          <a:p>
            <a:pPr>
              <a:spcBef>
                <a:spcPts val="1200"/>
              </a:spcBef>
              <a:spcAft>
                <a:spcPts val="0"/>
              </a:spcAft>
            </a:pPr>
            <a:r>
              <a:rPr lang="en-US" sz="2200" noProof="1"/>
              <a:t>app.</a:t>
            </a:r>
            <a:r>
              <a:rPr lang="en-US" sz="2200" noProof="1">
                <a:solidFill>
                  <a:schemeClr val="bg1"/>
                </a:solidFill>
              </a:rPr>
              <a:t>get</a:t>
            </a:r>
            <a:r>
              <a:rPr lang="en-US" sz="2200" noProof="1"/>
              <a:t>('/todo-list', (req, res) =&gt; {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    res.json(todoList);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});</a:t>
            </a:r>
          </a:p>
          <a:p>
            <a:pPr>
              <a:spcBef>
                <a:spcPts val="1200"/>
              </a:spcBef>
              <a:spcAft>
                <a:spcPts val="0"/>
              </a:spcAft>
            </a:pPr>
            <a:r>
              <a:rPr lang="en-US" sz="2200" noProof="1"/>
              <a:t>app.</a:t>
            </a:r>
            <a:r>
              <a:rPr lang="en-US" sz="2200" noProof="1">
                <a:solidFill>
                  <a:schemeClr val="bg1"/>
                </a:solidFill>
              </a:rPr>
              <a:t>post</a:t>
            </a:r>
            <a:r>
              <a:rPr lang="en-US" sz="2200" noProof="1"/>
              <a:t>('/todo-list', (req, res) =&gt; {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    todoList.push(req.body.todoText);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    res.sendStatus(200);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});</a:t>
            </a:r>
          </a:p>
          <a:p>
            <a:pPr>
              <a:spcBef>
                <a:spcPts val="1200"/>
              </a:spcBef>
              <a:spcAft>
                <a:spcPts val="0"/>
              </a:spcAft>
            </a:pPr>
            <a:r>
              <a:rPr lang="en-US" sz="2200" noProof="1"/>
              <a:t>app.</a:t>
            </a:r>
            <a:r>
              <a:rPr lang="en-US" sz="2200" noProof="1">
                <a:solidFill>
                  <a:schemeClr val="bg1"/>
                </a:solidFill>
              </a:rPr>
              <a:t>listen</a:t>
            </a:r>
            <a:r>
              <a:rPr lang="en-US" sz="2200" noProof="1"/>
              <a:t>(8080);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83B078E0-40E2-48D4-A1DC-F6DC36A38B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6000" y="1296993"/>
            <a:ext cx="4818287" cy="1621276"/>
          </a:xfrm>
          <a:prstGeom prst="rect">
            <a:avLst/>
          </a:prstGeom>
          <a:ln>
            <a:solidFill>
              <a:srgbClr val="ADB4C3"/>
            </a:solidFill>
          </a:ln>
        </p:spPr>
      </p:pic>
    </p:spTree>
    <p:extLst>
      <p:ext uri="{BB962C8B-B14F-4D97-AF65-F5344CB8AC3E}">
        <p14:creationId xmlns:p14="http://schemas.microsoft.com/office/powerpoint/2010/main" val="536087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3F501A9F-0CDF-47CF-9F84-DDA9568E946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12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CC089A28-9E54-4195-8FF5-6A8DC9798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RESTful API Client  – Example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xmlns="" id="{AF5E08C8-956B-4C24-9DAF-4667FE8DFF25}"/>
              </a:ext>
            </a:extLst>
          </p:cNvPr>
          <p:cNvSpPr txBox="1">
            <a:spLocks/>
          </p:cNvSpPr>
          <p:nvPr/>
        </p:nvSpPr>
        <p:spPr>
          <a:xfrm>
            <a:off x="720680" y="1391241"/>
            <a:ext cx="10710000" cy="4557759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b="1">
                <a:effectLst/>
                <a:latin typeface="Consolas" pitchFamily="49" charset="0"/>
                <a:cs typeface="Consolas" pitchFamily="49" charset="0"/>
              </a:defRPr>
            </a:lvl1pPr>
            <a:lvl2pPr marL="990278" indent="-380876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9"/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&lt;button id="load"&gt;Load TODOs&lt;/button&gt;</a:t>
            </a:r>
          </a:p>
          <a:p>
            <a:pPr>
              <a:spcBef>
                <a:spcPts val="1200"/>
              </a:spcBef>
              <a:spcAft>
                <a:spcPts val="0"/>
              </a:spcAft>
            </a:pPr>
            <a:r>
              <a:rPr lang="en-US" sz="2200" noProof="1"/>
              <a:t>&lt;ul id="todo-list"&gt;&lt;/ul&gt;</a:t>
            </a:r>
          </a:p>
          <a:p>
            <a:pPr>
              <a:spcBef>
                <a:spcPts val="1200"/>
              </a:spcBef>
              <a:spcAft>
                <a:spcPts val="0"/>
              </a:spcAft>
            </a:pPr>
            <a:r>
              <a:rPr lang="en-US" sz="2200" noProof="1"/>
              <a:t>&lt;input type="text" id="todo" /&gt;</a:t>
            </a:r>
          </a:p>
          <a:p>
            <a:pPr>
              <a:spcBef>
                <a:spcPts val="1200"/>
              </a:spcBef>
              <a:spcAft>
                <a:spcPts val="0"/>
              </a:spcAft>
            </a:pPr>
            <a:r>
              <a:rPr lang="en-US" sz="2200" noProof="1"/>
              <a:t>&lt;button id="add"&gt;Add TODO&lt;/button&gt;</a:t>
            </a:r>
          </a:p>
          <a:p>
            <a:pPr>
              <a:spcBef>
                <a:spcPts val="1200"/>
              </a:spcBef>
              <a:spcAft>
                <a:spcPts val="0"/>
              </a:spcAft>
            </a:pPr>
            <a:r>
              <a:rPr lang="en-US" sz="2200" noProof="1"/>
              <a:t>&lt;script&gt;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  const apiUrl = 'https://restful-api-js.nakov.repl.co/todo-list';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  </a:t>
            </a:r>
            <a:r>
              <a:rPr lang="en-US" sz="2200" noProof="1">
                <a:solidFill>
                  <a:schemeClr val="bg1"/>
                </a:solidFill>
              </a:rPr>
              <a:t>document.getElementById</a:t>
            </a:r>
            <a:r>
              <a:rPr lang="en-US" sz="2200" noProof="1"/>
              <a:t>("load").</a:t>
            </a:r>
            <a:r>
              <a:rPr lang="en-US" sz="2200" noProof="1">
                <a:solidFill>
                  <a:schemeClr val="bg1"/>
                </a:solidFill>
              </a:rPr>
              <a:t>onclick</a:t>
            </a:r>
            <a:r>
              <a:rPr lang="en-US" sz="2200" noProof="1"/>
              <a:t> = loadTodos;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  </a:t>
            </a:r>
            <a:r>
              <a:rPr lang="en-US" sz="2200" noProof="1">
                <a:solidFill>
                  <a:schemeClr val="bg1"/>
                </a:solidFill>
              </a:rPr>
              <a:t>document.getElementById</a:t>
            </a:r>
            <a:r>
              <a:rPr lang="en-US" sz="2200" noProof="1"/>
              <a:t>("add").</a:t>
            </a:r>
            <a:r>
              <a:rPr lang="en-US" sz="2200" noProof="1">
                <a:solidFill>
                  <a:schemeClr val="bg1"/>
                </a:solidFill>
              </a:rPr>
              <a:t>onclick</a:t>
            </a:r>
            <a:r>
              <a:rPr lang="en-US" sz="2200" noProof="1"/>
              <a:t> = addTodo;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  async function </a:t>
            </a:r>
            <a:r>
              <a:rPr lang="en-US" sz="2200" noProof="1">
                <a:solidFill>
                  <a:schemeClr val="bg1"/>
                </a:solidFill>
              </a:rPr>
              <a:t>loadTodos</a:t>
            </a:r>
            <a:r>
              <a:rPr lang="en-US" sz="2200" noProof="1"/>
              <a:t>() { … }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  async function </a:t>
            </a:r>
            <a:r>
              <a:rPr lang="en-US" sz="2200" noProof="1">
                <a:solidFill>
                  <a:schemeClr val="bg1"/>
                </a:solidFill>
              </a:rPr>
              <a:t>addTodo</a:t>
            </a:r>
            <a:r>
              <a:rPr lang="en-US" sz="2200" noProof="1"/>
              <a:t>() { … }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&lt;/script&gt;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876554D4-3F71-4D56-A5B2-E7577F889F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0014" y="1269000"/>
            <a:ext cx="4695825" cy="2333625"/>
          </a:xfrm>
          <a:prstGeom prst="rect">
            <a:avLst/>
          </a:prstGeom>
          <a:ln>
            <a:solidFill>
              <a:srgbClr val="ADB4C3"/>
            </a:solidFill>
          </a:ln>
        </p:spPr>
      </p:pic>
    </p:spTree>
    <p:extLst>
      <p:ext uri="{BB962C8B-B14F-4D97-AF65-F5344CB8AC3E}">
        <p14:creationId xmlns:p14="http://schemas.microsoft.com/office/powerpoint/2010/main" val="10614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3F501A9F-0CDF-47CF-9F84-DDA9568E946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13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CC089A28-9E54-4195-8FF5-6A8DC9798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RESTful API Client – Example (2)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xmlns="" id="{AF5E08C8-956B-4C24-9DAF-4667FE8DFF25}"/>
              </a:ext>
            </a:extLst>
          </p:cNvPr>
          <p:cNvSpPr txBox="1">
            <a:spLocks/>
          </p:cNvSpPr>
          <p:nvPr/>
        </p:nvSpPr>
        <p:spPr>
          <a:xfrm>
            <a:off x="720680" y="1391241"/>
            <a:ext cx="10710000" cy="4426697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b="1">
                <a:effectLst/>
                <a:latin typeface="Consolas" pitchFamily="49" charset="0"/>
                <a:cs typeface="Consolas" pitchFamily="49" charset="0"/>
              </a:defRPr>
            </a:lvl1pPr>
            <a:lvl2pPr marL="990278" indent="-380876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9"/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500" noProof="1"/>
              <a:t>async function </a:t>
            </a:r>
            <a:r>
              <a:rPr lang="en-US" sz="2500" noProof="1">
                <a:solidFill>
                  <a:schemeClr val="bg1"/>
                </a:solidFill>
              </a:rPr>
              <a:t>loadTodos</a:t>
            </a:r>
            <a:r>
              <a:rPr lang="en-US" sz="2500" noProof="1"/>
              <a:t>() {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500" noProof="1"/>
              <a:t>  let response = </a:t>
            </a:r>
            <a:r>
              <a:rPr lang="en-US" sz="2500" noProof="1">
                <a:solidFill>
                  <a:schemeClr val="bg1"/>
                </a:solidFill>
              </a:rPr>
              <a:t>await</a:t>
            </a:r>
            <a:r>
              <a:rPr lang="en-US" sz="2500" noProof="1"/>
              <a:t> </a:t>
            </a:r>
            <a:r>
              <a:rPr lang="en-US" sz="2500" noProof="1">
                <a:solidFill>
                  <a:schemeClr val="bg1"/>
                </a:solidFill>
              </a:rPr>
              <a:t>fetch</a:t>
            </a:r>
            <a:r>
              <a:rPr lang="en-US" sz="2500" noProof="1"/>
              <a:t>(apiUrl);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500" noProof="1"/>
              <a:t>  let todos = </a:t>
            </a:r>
            <a:r>
              <a:rPr lang="en-US" sz="2500" noProof="1">
                <a:solidFill>
                  <a:schemeClr val="bg1"/>
                </a:solidFill>
              </a:rPr>
              <a:t>await</a:t>
            </a:r>
            <a:r>
              <a:rPr lang="en-US" sz="2500" noProof="1"/>
              <a:t> response.</a:t>
            </a:r>
            <a:r>
              <a:rPr lang="en-US" sz="2500" noProof="1">
                <a:solidFill>
                  <a:schemeClr val="bg1"/>
                </a:solidFill>
              </a:rPr>
              <a:t>json</a:t>
            </a:r>
            <a:r>
              <a:rPr lang="en-US" sz="2500" noProof="1"/>
              <a:t>();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500" noProof="1"/>
              <a:t>  document.getElementById("todo-list").innerHTML = "";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500" noProof="1"/>
              <a:t>  todos.forEach(function(todo) {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500" noProof="1"/>
              <a:t>    let li = document.createElement("li");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500" noProof="1"/>
              <a:t>    li.appendChild(document.createTextNode(todo));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500" noProof="1"/>
              <a:t>    document.getElementById("todo-list").appendChild(li);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500" noProof="1"/>
              <a:t>  });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500" noProof="1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718816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3F501A9F-0CDF-47CF-9F84-DDA9568E946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14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CC089A28-9E54-4195-8FF5-6A8DC9798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RESTful API Client – Example (3)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xmlns="" id="{AF5E08C8-956B-4C24-9DAF-4667FE8DFF25}"/>
              </a:ext>
            </a:extLst>
          </p:cNvPr>
          <p:cNvSpPr txBox="1">
            <a:spLocks/>
          </p:cNvSpPr>
          <p:nvPr/>
        </p:nvSpPr>
        <p:spPr>
          <a:xfrm>
            <a:off x="720680" y="1391241"/>
            <a:ext cx="10710000" cy="4003505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b="1">
                <a:effectLst/>
                <a:latin typeface="Consolas" pitchFamily="49" charset="0"/>
                <a:cs typeface="Consolas" pitchFamily="49" charset="0"/>
              </a:defRPr>
            </a:lvl1pPr>
            <a:lvl2pPr marL="990278" indent="-380876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9"/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500" noProof="1"/>
              <a:t>async function </a:t>
            </a:r>
            <a:r>
              <a:rPr lang="en-US" sz="2500" noProof="1">
                <a:solidFill>
                  <a:schemeClr val="bg1"/>
                </a:solidFill>
              </a:rPr>
              <a:t>addTodo</a:t>
            </a:r>
            <a:r>
              <a:rPr lang="en-US" sz="2500" noProof="1"/>
              <a:t>() {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500" noProof="1"/>
              <a:t>  let todoText = document.getElementById("todo").value;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500" noProof="1"/>
              <a:t>  let response = await </a:t>
            </a:r>
            <a:r>
              <a:rPr lang="en-US" sz="2500" noProof="1">
                <a:solidFill>
                  <a:schemeClr val="bg1"/>
                </a:solidFill>
              </a:rPr>
              <a:t>fetch</a:t>
            </a:r>
            <a:r>
              <a:rPr lang="en-US" sz="2500" noProof="1"/>
              <a:t>(apiUrl, {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500" noProof="1"/>
              <a:t>    method: '</a:t>
            </a:r>
            <a:r>
              <a:rPr lang="en-US" sz="2500" noProof="1">
                <a:solidFill>
                  <a:schemeClr val="bg1"/>
                </a:solidFill>
              </a:rPr>
              <a:t>post</a:t>
            </a:r>
            <a:r>
              <a:rPr lang="en-US" sz="2500" noProof="1"/>
              <a:t>',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500" noProof="1"/>
              <a:t>    headers: { 'Content-Type': 'application/json' },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500" noProof="1"/>
              <a:t>    body: JSON.stringify({todoText})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500" noProof="1"/>
              <a:t>  });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500" noProof="1"/>
              <a:t>  loadTodos();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500" noProof="1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524523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CDE8C160-3C99-4760-90FC-9B0AA674C992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>
          <a:xfrm>
            <a:off x="5240338" y="2493212"/>
            <a:ext cx="6065837" cy="698500"/>
          </a:xfrm>
        </p:spPr>
        <p:txBody>
          <a:bodyPr/>
          <a:lstStyle/>
          <a:p>
            <a:r>
              <a:rPr lang="en-US" dirty="0"/>
              <a:t>Live Demo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000687E7-DA2B-4361-A6AE-44F632B89E15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>
          <a:xfrm>
            <a:off x="5240338" y="1494000"/>
            <a:ext cx="6065837" cy="1089212"/>
          </a:xfrm>
        </p:spPr>
        <p:txBody>
          <a:bodyPr/>
          <a:lstStyle/>
          <a:p>
            <a:r>
              <a:rPr lang="en-US" dirty="0"/>
              <a:t>AJAX and REST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A1BE7E77-C414-40B1-BE4B-A21026B6B43A}"/>
              </a:ext>
            </a:extLst>
          </p:cNvPr>
          <p:cNvSpPr/>
          <p:nvPr/>
        </p:nvSpPr>
        <p:spPr>
          <a:xfrm>
            <a:off x="5841725" y="3258212"/>
            <a:ext cx="48630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hlinkClick r:id="rId3"/>
              </a:rPr>
              <a:t>https://repl.it/@nakov/RESTful-API-js</a:t>
            </a:r>
            <a:endParaRPr lang="en-US" sz="24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160F26FD-F157-475B-BF59-EB9BA844E7B6}"/>
              </a:ext>
            </a:extLst>
          </p:cNvPr>
          <p:cNvSpPr/>
          <p:nvPr/>
        </p:nvSpPr>
        <p:spPr>
          <a:xfrm>
            <a:off x="5020346" y="3807232"/>
            <a:ext cx="650582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hlinkClick r:id="rId4"/>
              </a:rPr>
              <a:t>https://repl.it/@nakov/RESTful-API-client-example</a:t>
            </a:r>
            <a:endParaRPr lang="en-US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31440492-3578-4A26-A02E-67BA9856E8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32338" y="1707299"/>
            <a:ext cx="2147641" cy="2334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656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B8BF811B-DDB2-4D8B-97CF-6B866D61C9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16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8B583967-D43C-482D-81B6-DD7C922CDE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77463"/>
            <a:ext cx="11818096" cy="5528766"/>
          </a:xfrm>
        </p:spPr>
        <p:txBody>
          <a:bodyPr/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Templating engines </a:t>
            </a:r>
            <a:r>
              <a:rPr lang="en-US" dirty="0"/>
              <a:t>render data as HTML through a </a:t>
            </a:r>
            <a:r>
              <a:rPr lang="en-US" b="1" dirty="0">
                <a:solidFill>
                  <a:schemeClr val="bg1"/>
                </a:solidFill>
              </a:rPr>
              <a:t>template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153E969C-8A6E-4D91-8B4C-556A64316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Templating Engines</a:t>
            </a:r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xmlns="" id="{993A1D60-F17C-41EC-A308-5B5949292A00}"/>
              </a:ext>
            </a:extLst>
          </p:cNvPr>
          <p:cNvGrpSpPr/>
          <p:nvPr/>
        </p:nvGrpSpPr>
        <p:grpSpPr>
          <a:xfrm>
            <a:off x="7644132" y="2213910"/>
            <a:ext cx="3905097" cy="2213655"/>
            <a:chOff x="7644132" y="2213910"/>
            <a:chExt cx="3905097" cy="2213655"/>
          </a:xfrm>
        </p:grpSpPr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xmlns="" id="{56D1CE51-5357-47E1-BB1F-BF87990C90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44132" y="2213910"/>
              <a:ext cx="3905097" cy="2213655"/>
            </a:xfrm>
            <a:prstGeom prst="rect">
              <a:avLst/>
            </a:prstGeom>
          </p:spPr>
        </p:pic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xmlns="" id="{CD6A0A28-8032-4900-8E0A-656B40D0B451}"/>
                </a:ext>
              </a:extLst>
            </p:cNvPr>
            <p:cNvSpPr/>
            <p:nvPr/>
          </p:nvSpPr>
          <p:spPr>
            <a:xfrm>
              <a:off x="9266425" y="2235316"/>
              <a:ext cx="867546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200" b="1" dirty="0"/>
                <a:t>HTML</a:t>
              </a:r>
              <a:endParaRPr lang="en-US" sz="2200" dirty="0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xmlns="" id="{B5E37B2B-9E8C-4038-82AB-BC39E48B838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922035" y="2772342"/>
              <a:ext cx="3362325" cy="1514475"/>
            </a:xfrm>
            <a:prstGeom prst="rect">
              <a:avLst/>
            </a:prstGeom>
          </p:spPr>
        </p:pic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xmlns="" id="{4C0B5B45-8C96-48AF-B0B7-028F998838BC}"/>
              </a:ext>
            </a:extLst>
          </p:cNvPr>
          <p:cNvGrpSpPr/>
          <p:nvPr/>
        </p:nvGrpSpPr>
        <p:grpSpPr>
          <a:xfrm>
            <a:off x="5356122" y="2966586"/>
            <a:ext cx="1795705" cy="2206791"/>
            <a:chOff x="5577645" y="2917266"/>
            <a:chExt cx="1795705" cy="2206791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xmlns="" id="{D530A360-2986-4F92-95D2-E56106D2631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577645" y="2917266"/>
              <a:ext cx="1795705" cy="1468709"/>
            </a:xfrm>
            <a:prstGeom prst="rect">
              <a:avLst/>
            </a:prstGeom>
          </p:spPr>
        </p:pic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xmlns="" id="{9303C10B-8A1A-429F-BF36-D60FD3453A58}"/>
                </a:ext>
              </a:extLst>
            </p:cNvPr>
            <p:cNvSpPr/>
            <p:nvPr/>
          </p:nvSpPr>
          <p:spPr>
            <a:xfrm>
              <a:off x="5746611" y="4354616"/>
              <a:ext cx="1457771" cy="769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200" b="1" dirty="0"/>
                <a:t>templating</a:t>
              </a:r>
            </a:p>
            <a:p>
              <a:pPr algn="ctr"/>
              <a:r>
                <a:rPr lang="en-US" sz="2200" b="1" dirty="0"/>
                <a:t>engine</a:t>
              </a:r>
              <a:endParaRPr lang="en-US" sz="2200" dirty="0"/>
            </a:p>
          </p:txBody>
        </p:sp>
      </p:grpSp>
      <p:pic>
        <p:nvPicPr>
          <p:cNvPr id="70" name="Picture 69">
            <a:extLst>
              <a:ext uri="{FF2B5EF4-FFF2-40B4-BE49-F238E27FC236}">
                <a16:creationId xmlns:a16="http://schemas.microsoft.com/office/drawing/2014/main" xmlns="" id="{8C3AD98E-BDDC-44AE-B8FD-81B19F36ED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481453">
            <a:off x="6877534" y="2960648"/>
            <a:ext cx="1169501" cy="673531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xmlns="" id="{51A8C8E7-E1B6-417A-B4C6-BFED7D78A5A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1506"/>
          <a:stretch/>
        </p:blipFill>
        <p:spPr>
          <a:xfrm rot="20647578">
            <a:off x="4628419" y="2426152"/>
            <a:ext cx="1565268" cy="1218293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B0733894-C959-4958-9BC4-E4EA5FEEE23C}"/>
              </a:ext>
            </a:extLst>
          </p:cNvPr>
          <p:cNvGrpSpPr/>
          <p:nvPr/>
        </p:nvGrpSpPr>
        <p:grpSpPr>
          <a:xfrm>
            <a:off x="381000" y="1917662"/>
            <a:ext cx="4677524" cy="2076755"/>
            <a:chOff x="592053" y="2043822"/>
            <a:chExt cx="4677524" cy="2076755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xmlns="" id="{ACA45480-8BB5-4FA3-9F65-26DCE20862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2053" y="2043822"/>
              <a:ext cx="4677524" cy="2076755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xmlns="" id="{B8B1CB0B-52A9-42B9-A78C-3BC5F845F3B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clrChange>
                <a:clrFrom>
                  <a:srgbClr val="FFFFFE"/>
                </a:clrFrom>
                <a:clrTo>
                  <a:srgbClr val="FFFFFE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52378" y="2568623"/>
              <a:ext cx="3881679" cy="1425119"/>
            </a:xfrm>
            <a:prstGeom prst="rect">
              <a:avLst/>
            </a:prstGeom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xmlns="" id="{51C23416-832E-4F3E-9998-3D25008149F5}"/>
                </a:ext>
              </a:extLst>
            </p:cNvPr>
            <p:cNvSpPr/>
            <p:nvPr/>
          </p:nvSpPr>
          <p:spPr>
            <a:xfrm>
              <a:off x="2308658" y="2065228"/>
              <a:ext cx="1244316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200" b="1" dirty="0"/>
                <a:t>template</a:t>
              </a:r>
              <a:endParaRPr lang="en-US" sz="2200" dirty="0"/>
            </a:p>
          </p:txBody>
        </p:sp>
      </p:grpSp>
      <p:pic>
        <p:nvPicPr>
          <p:cNvPr id="80" name="Picture 79">
            <a:extLst>
              <a:ext uri="{FF2B5EF4-FFF2-40B4-BE49-F238E27FC236}">
                <a16:creationId xmlns:a16="http://schemas.microsoft.com/office/drawing/2014/main" xmlns="" id="{91CAA444-C0E3-4FF1-9015-F91B9EAE67F5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50000"/>
          <a:stretch/>
        </p:blipFill>
        <p:spPr>
          <a:xfrm rot="766357">
            <a:off x="4261784" y="4715801"/>
            <a:ext cx="1911261" cy="1959459"/>
          </a:xfrm>
          <a:prstGeom prst="rect">
            <a:avLst/>
          </a:prstGeom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xmlns="" id="{48AFC9CF-DA39-4877-A856-7CF6A4A90F04}"/>
              </a:ext>
            </a:extLst>
          </p:cNvPr>
          <p:cNvGrpSpPr/>
          <p:nvPr/>
        </p:nvGrpSpPr>
        <p:grpSpPr>
          <a:xfrm>
            <a:off x="381000" y="4288298"/>
            <a:ext cx="4677524" cy="2290702"/>
            <a:chOff x="592053" y="4333298"/>
            <a:chExt cx="4677524" cy="2290702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xmlns="" id="{022B80A4-6929-40D6-AC13-18ECA53FA92E}"/>
                </a:ext>
              </a:extLst>
            </p:cNvPr>
            <p:cNvGrpSpPr/>
            <p:nvPr/>
          </p:nvGrpSpPr>
          <p:grpSpPr>
            <a:xfrm>
              <a:off x="592053" y="4333298"/>
              <a:ext cx="4677524" cy="2290702"/>
              <a:chOff x="592053" y="2043822"/>
              <a:chExt cx="4677524" cy="2076755"/>
            </a:xfrm>
          </p:grpSpPr>
          <p:pic>
            <p:nvPicPr>
              <p:cNvPr id="36" name="Picture 35">
                <a:extLst>
                  <a:ext uri="{FF2B5EF4-FFF2-40B4-BE49-F238E27FC236}">
                    <a16:creationId xmlns:a16="http://schemas.microsoft.com/office/drawing/2014/main" xmlns="" id="{53D83B8F-F33C-47C3-806C-D115B35493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92053" y="2043822"/>
                <a:ext cx="4677524" cy="2076755"/>
              </a:xfrm>
              <a:prstGeom prst="rect">
                <a:avLst/>
              </a:prstGeom>
            </p:spPr>
          </p:pic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xmlns="" id="{9D79BDAC-196D-494E-8284-955742680038}"/>
                  </a:ext>
                </a:extLst>
              </p:cNvPr>
              <p:cNvSpPr/>
              <p:nvPr/>
            </p:nvSpPr>
            <p:spPr>
              <a:xfrm>
                <a:off x="2577482" y="2075431"/>
                <a:ext cx="706668" cy="3906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2200" b="1" dirty="0"/>
                  <a:t>data</a:t>
                </a:r>
                <a:endParaRPr lang="en-US" sz="2200" dirty="0"/>
              </a:p>
            </p:txBody>
          </p:sp>
        </p:grp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xmlns="" id="{3A6F9382-448A-48C2-9797-66D0F5703D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clrChange>
                <a:clrFrom>
                  <a:srgbClr val="FFFFFE"/>
                </a:clrFrom>
                <a:clrTo>
                  <a:srgbClr val="FFFFFE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55010" y="4849298"/>
              <a:ext cx="3976007" cy="17063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4150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B8BF811B-DDB2-4D8B-97CF-6B866D61C9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17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8B583967-D43C-482D-81B6-DD7C922CDE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223999"/>
            <a:ext cx="11818096" cy="5500891"/>
          </a:xfrm>
        </p:spPr>
        <p:txBody>
          <a:bodyPr/>
          <a:lstStyle/>
          <a:p>
            <a:r>
              <a:rPr lang="en-US" dirty="0"/>
              <a:t>Sample </a:t>
            </a:r>
            <a:r>
              <a:rPr lang="en-US" b="1" dirty="0"/>
              <a:t>template</a:t>
            </a:r>
            <a:r>
              <a:rPr lang="en-US" dirty="0"/>
              <a:t> for rendering list of students (using the </a:t>
            </a:r>
            <a:r>
              <a:rPr lang="en-US" b="1" dirty="0"/>
              <a:t>handlebars</a:t>
            </a:r>
            <a:r>
              <a:rPr lang="en-US" dirty="0"/>
              <a:t> engine syntax):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153E969C-8A6E-4D91-8B4C-556A64316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Templating Engines Example – Template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xmlns="" id="{15E04EA0-FA29-4B8F-9293-A408B42C67B9}"/>
              </a:ext>
            </a:extLst>
          </p:cNvPr>
          <p:cNvSpPr txBox="1">
            <a:spLocks/>
          </p:cNvSpPr>
          <p:nvPr/>
        </p:nvSpPr>
        <p:spPr>
          <a:xfrm>
            <a:off x="554182" y="2497391"/>
            <a:ext cx="11083636" cy="3957595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b="1">
                <a:effectLst/>
                <a:latin typeface="Consolas" pitchFamily="49" charset="0"/>
                <a:cs typeface="Consolas" pitchFamily="49" charset="0"/>
              </a:defRPr>
            </a:lvl1pPr>
            <a:lvl2pPr marL="990278" indent="-380876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9"/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2600" noProof="1"/>
              <a:t>&lt;script id="studentsTpl" type="</a:t>
            </a:r>
            <a:r>
              <a:rPr lang="en-US" sz="2600" noProof="1">
                <a:solidFill>
                  <a:schemeClr val="bg1"/>
                </a:solidFill>
              </a:rPr>
              <a:t>text/x-handlebars-template</a:t>
            </a:r>
            <a:r>
              <a:rPr lang="en-US" sz="2600" noProof="1"/>
              <a:t>"&gt;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2600" noProof="1"/>
              <a:t>  &lt;h1&gt;Students (</a:t>
            </a:r>
            <a:r>
              <a:rPr lang="en-US" sz="2600" noProof="1">
                <a:solidFill>
                  <a:schemeClr val="bg1"/>
                </a:solidFill>
              </a:rPr>
              <a:t>{{students.length}}</a:t>
            </a:r>
            <a:r>
              <a:rPr lang="en-US" sz="2600" noProof="1"/>
              <a:t>)&lt;/h1&gt;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2600" noProof="1"/>
              <a:t>  &lt;ul&gt;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2600" noProof="1"/>
              <a:t>  </a:t>
            </a:r>
            <a:r>
              <a:rPr lang="en-US" sz="2600" noProof="1">
                <a:solidFill>
                  <a:schemeClr val="bg1"/>
                </a:solidFill>
              </a:rPr>
              <a:t>{{#each students}}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2600" noProof="1"/>
              <a:t>    &lt;li&gt;</a:t>
            </a:r>
            <a:r>
              <a:rPr lang="en-US" sz="2600" noProof="1">
                <a:solidFill>
                  <a:schemeClr val="bg1"/>
                </a:solidFill>
              </a:rPr>
              <a:t>{{name}}</a:t>
            </a:r>
            <a:r>
              <a:rPr lang="en-US" sz="2600" noProof="1"/>
              <a:t> (graduated </a:t>
            </a:r>
            <a:r>
              <a:rPr lang="en-US" sz="2600" noProof="1">
                <a:solidFill>
                  <a:schemeClr val="bg1"/>
                </a:solidFill>
              </a:rPr>
              <a:t>{{year}}</a:t>
            </a:r>
            <a:r>
              <a:rPr lang="en-US" sz="2600" noProof="1"/>
              <a:t>)&lt;/li&gt;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2600" noProof="1"/>
              <a:t>  </a:t>
            </a:r>
            <a:r>
              <a:rPr lang="en-US" sz="2600" noProof="1">
                <a:solidFill>
                  <a:schemeClr val="bg1"/>
                </a:solidFill>
              </a:rPr>
              <a:t>{{/each}}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2600" noProof="1"/>
              <a:t>  &lt;/ul&gt;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2600" noProof="1"/>
              <a:t>&lt;/script&gt;</a:t>
            </a:r>
          </a:p>
        </p:txBody>
      </p:sp>
    </p:spTree>
    <p:extLst>
      <p:ext uri="{BB962C8B-B14F-4D97-AF65-F5344CB8AC3E}">
        <p14:creationId xmlns:p14="http://schemas.microsoft.com/office/powerpoint/2010/main" val="3358181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B8BF811B-DDB2-4D8B-97CF-6B866D61C9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18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8B583967-D43C-482D-81B6-DD7C922CDE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Sample </a:t>
            </a:r>
            <a:r>
              <a:rPr lang="en-US" b="1" dirty="0"/>
              <a:t>data</a:t>
            </a:r>
            <a:r>
              <a:rPr lang="en-US" dirty="0"/>
              <a:t> for rendering (list of students)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153E969C-8A6E-4D91-8B4C-556A64316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Templating Engines Example – JSON Data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xmlns="" id="{15E04EA0-FA29-4B8F-9293-A408B42C67B9}"/>
              </a:ext>
            </a:extLst>
          </p:cNvPr>
          <p:cNvSpPr txBox="1">
            <a:spLocks/>
          </p:cNvSpPr>
          <p:nvPr/>
        </p:nvSpPr>
        <p:spPr>
          <a:xfrm>
            <a:off x="700360" y="2531441"/>
            <a:ext cx="10750640" cy="3418986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b="1">
                <a:effectLst/>
                <a:latin typeface="Consolas" pitchFamily="49" charset="0"/>
                <a:cs typeface="Consolas" pitchFamily="49" charset="0"/>
              </a:defRPr>
            </a:lvl1pPr>
            <a:lvl2pPr marL="990278" indent="-380876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9"/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pPr>
              <a:spcBef>
                <a:spcPts val="400"/>
              </a:spcBef>
              <a:spcAft>
                <a:spcPts val="400"/>
              </a:spcAft>
            </a:pPr>
            <a:r>
              <a:rPr lang="en-US" sz="2400" noProof="1"/>
              <a:t>{</a:t>
            </a:r>
          </a:p>
          <a:p>
            <a:pPr>
              <a:spcBef>
                <a:spcPts val="400"/>
              </a:spcBef>
              <a:spcAft>
                <a:spcPts val="400"/>
              </a:spcAft>
            </a:pPr>
            <a:r>
              <a:rPr lang="en-US" sz="2400" noProof="1"/>
              <a:t>  "students" : [</a:t>
            </a:r>
          </a:p>
          <a:p>
            <a:pPr>
              <a:spcBef>
                <a:spcPts val="400"/>
              </a:spcBef>
              <a:spcAft>
                <a:spcPts val="400"/>
              </a:spcAft>
            </a:pPr>
            <a:r>
              <a:rPr lang="en-US" sz="2400" noProof="1"/>
              <a:t>    {"name" : "Marry", "year" : 2019},</a:t>
            </a:r>
          </a:p>
          <a:p>
            <a:pPr>
              <a:spcBef>
                <a:spcPts val="400"/>
              </a:spcBef>
              <a:spcAft>
                <a:spcPts val="400"/>
              </a:spcAft>
            </a:pPr>
            <a:r>
              <a:rPr lang="en-US" sz="2400" noProof="1"/>
              <a:t>    {"name" : "Steve" , "year" : 2020},</a:t>
            </a:r>
          </a:p>
          <a:p>
            <a:pPr>
              <a:spcBef>
                <a:spcPts val="400"/>
              </a:spcBef>
              <a:spcAft>
                <a:spcPts val="400"/>
              </a:spcAft>
            </a:pPr>
            <a:r>
              <a:rPr lang="en-US" sz="2400" noProof="1"/>
              <a:t>    {"name" : "Teddy" , "year" : 2020}</a:t>
            </a:r>
          </a:p>
          <a:p>
            <a:pPr>
              <a:spcBef>
                <a:spcPts val="400"/>
              </a:spcBef>
              <a:spcAft>
                <a:spcPts val="400"/>
              </a:spcAft>
            </a:pPr>
            <a:r>
              <a:rPr lang="en-US" sz="2400" noProof="1"/>
              <a:t>  ]</a:t>
            </a:r>
          </a:p>
          <a:p>
            <a:pPr>
              <a:spcBef>
                <a:spcPts val="400"/>
              </a:spcBef>
              <a:spcAft>
                <a:spcPts val="400"/>
              </a:spcAft>
            </a:pPr>
            <a:r>
              <a:rPr lang="en-US" sz="2400" noProof="1"/>
              <a:t>}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654F96E9-A0F0-4DC5-9B42-A221E3055E73}"/>
              </a:ext>
            </a:extLst>
          </p:cNvPr>
          <p:cNvSpPr txBox="1">
            <a:spLocks/>
          </p:cNvSpPr>
          <p:nvPr/>
        </p:nvSpPr>
        <p:spPr>
          <a:xfrm>
            <a:off x="700360" y="1944000"/>
            <a:ext cx="10750640" cy="587441"/>
          </a:xfrm>
          <a:prstGeom prst="rect">
            <a:avLst/>
          </a:prstGeom>
          <a:solidFill>
            <a:schemeClr val="accent6">
              <a:lumMod val="2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b="1">
                <a:effectLst/>
                <a:latin typeface="Consolas" pitchFamily="49" charset="0"/>
                <a:cs typeface="Consolas" pitchFamily="49" charset="0"/>
              </a:defRPr>
            </a:lvl1pPr>
            <a:lvl2pPr marL="990278" indent="-380876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9"/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pPr algn="ctr">
              <a:spcBef>
                <a:spcPts val="400"/>
              </a:spcBef>
              <a:spcAft>
                <a:spcPts val="400"/>
              </a:spcAft>
            </a:pPr>
            <a:r>
              <a:rPr lang="en-US" sz="2400" noProof="1"/>
              <a:t>students.json</a:t>
            </a:r>
          </a:p>
        </p:txBody>
      </p:sp>
    </p:spTree>
    <p:extLst>
      <p:ext uri="{BB962C8B-B14F-4D97-AF65-F5344CB8AC3E}">
        <p14:creationId xmlns:p14="http://schemas.microsoft.com/office/powerpoint/2010/main" val="563039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B8BF811B-DDB2-4D8B-97CF-6B866D61C9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19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8B583967-D43C-482D-81B6-DD7C922CDE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Rendering the students using </a:t>
            </a:r>
            <a:r>
              <a:rPr lang="en-US" b="1" dirty="0"/>
              <a:t>Handlebars</a:t>
            </a:r>
            <a:r>
              <a:rPr lang="en-US" dirty="0"/>
              <a:t> templating engine: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153E969C-8A6E-4D91-8B4C-556A64316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Templating Engines Example – Rendering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xmlns="" id="{15E04EA0-FA29-4B8F-9293-A408B42C67B9}"/>
              </a:ext>
            </a:extLst>
          </p:cNvPr>
          <p:cNvSpPr txBox="1">
            <a:spLocks/>
          </p:cNvSpPr>
          <p:nvPr/>
        </p:nvSpPr>
        <p:spPr>
          <a:xfrm>
            <a:off x="700360" y="1906676"/>
            <a:ext cx="10750640" cy="4650092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b="1">
                <a:effectLst/>
                <a:latin typeface="Consolas" pitchFamily="49" charset="0"/>
                <a:cs typeface="Consolas" pitchFamily="49" charset="0"/>
              </a:defRPr>
            </a:lvl1pPr>
            <a:lvl2pPr marL="990278" indent="-380876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9"/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&lt;script src="https://cdnjs.cloudflare.com/ajax/libs/handlebars.js/4.7.6/</a:t>
            </a:r>
            <a:r>
              <a:rPr lang="en-US" sz="2400" noProof="1">
                <a:solidFill>
                  <a:schemeClr val="bg1"/>
                </a:solidFill>
              </a:rPr>
              <a:t>handlebars.min.js</a:t>
            </a:r>
            <a:r>
              <a:rPr lang="en-US" sz="2400" noProof="1"/>
              <a:t>"&gt;&lt;/script&gt;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&lt;script&gt;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async function loadStudents() {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  let response = await fetch('</a:t>
            </a:r>
            <a:r>
              <a:rPr lang="en-US" sz="2400" noProof="1">
                <a:latin typeface="+mn-lt"/>
              </a:rPr>
              <a:t>students.json</a:t>
            </a:r>
            <a:r>
              <a:rPr lang="en-US" sz="2400" noProof="1"/>
              <a:t>');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  let students = await response.json();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  let studentsTemplate = </a:t>
            </a:r>
            <a:r>
              <a:rPr lang="en-US" sz="2400" noProof="1">
                <a:solidFill>
                  <a:schemeClr val="bg1"/>
                </a:solidFill>
              </a:rPr>
              <a:t>Handlebars.compile</a:t>
            </a:r>
            <a:r>
              <a:rPr lang="en-US" sz="2400" noProof="1"/>
              <a:t>(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    document.getElementById("studentsTpl").innerHTML);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  document.body.innerHTML = </a:t>
            </a:r>
            <a:r>
              <a:rPr lang="en-US" sz="2400" noProof="1">
                <a:solidFill>
                  <a:schemeClr val="bg1"/>
                </a:solidFill>
              </a:rPr>
              <a:t>studentsTemplate</a:t>
            </a:r>
            <a:r>
              <a:rPr lang="en-US" sz="2400" noProof="1"/>
              <a:t>(students);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}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loadStudents();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&lt;/script&gt;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30F1BE84-1139-46BC-B48F-D783FE028A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6839" y="2529000"/>
            <a:ext cx="2851073" cy="190797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74862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426000" y="1448104"/>
            <a:ext cx="9049234" cy="520739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Front-End Development Concepts</a:t>
            </a:r>
          </a:p>
          <a:p>
            <a:pPr lvl="1"/>
            <a:r>
              <a:rPr lang="en-US" dirty="0"/>
              <a:t>Web Front-End and DOM</a:t>
            </a:r>
          </a:p>
          <a:p>
            <a:pPr lvl="1"/>
            <a:r>
              <a:rPr lang="en-US" dirty="0"/>
              <a:t>AJAX and RESTful APIs</a:t>
            </a:r>
          </a:p>
          <a:p>
            <a:pPr lvl="1"/>
            <a:r>
              <a:rPr lang="en-US" dirty="0" err="1"/>
              <a:t>Templating</a:t>
            </a:r>
            <a:r>
              <a:rPr lang="en-US" dirty="0"/>
              <a:t> Engines</a:t>
            </a:r>
          </a:p>
          <a:p>
            <a:pPr lvl="1"/>
            <a:r>
              <a:rPr lang="en-US" dirty="0"/>
              <a:t>Routing and Routing Libraries</a:t>
            </a:r>
          </a:p>
          <a:p>
            <a:pPr lvl="1"/>
            <a:r>
              <a:rPr lang="en-US" dirty="0"/>
              <a:t>Libraries vs. Frameworks</a:t>
            </a:r>
          </a:p>
          <a:p>
            <a:pPr lvl="1"/>
            <a:r>
              <a:rPr lang="en-US" dirty="0"/>
              <a:t>UI Frameworks</a:t>
            </a:r>
          </a:p>
          <a:p>
            <a:pPr lvl="1"/>
            <a:r>
              <a:rPr lang="en-US" dirty="0"/>
              <a:t>Mobile Apps</a:t>
            </a:r>
          </a:p>
        </p:txBody>
      </p:sp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xmlns="" id="{19741A9A-803E-418A-8151-0FD6AB13CC64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6909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CDE8C160-3C99-4760-90FC-9B0AA674C992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>
          <a:xfrm>
            <a:off x="5240338" y="3079190"/>
            <a:ext cx="6065837" cy="768350"/>
          </a:xfrm>
        </p:spPr>
        <p:txBody>
          <a:bodyPr/>
          <a:lstStyle/>
          <a:p>
            <a:r>
              <a:rPr lang="en-US" dirty="0"/>
              <a:t>Live Demo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000687E7-DA2B-4361-A6AE-44F632B89E15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>
          <a:xfrm>
            <a:off x="5240338" y="1324190"/>
            <a:ext cx="6065837" cy="1754187"/>
          </a:xfrm>
        </p:spPr>
        <p:txBody>
          <a:bodyPr/>
          <a:lstStyle/>
          <a:p>
            <a:r>
              <a:rPr lang="en-US" dirty="0"/>
              <a:t>Rendering UI with a Templating Engine</a:t>
            </a: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xmlns="" id="{089F7FBC-8457-4A8C-B2F3-46C10B2BE2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1162" y="2086675"/>
            <a:ext cx="2992513" cy="1512993"/>
          </a:xfrm>
          <a:prstGeom prst="rect">
            <a:avLst/>
          </a:prstGeom>
        </p:spPr>
      </p:pic>
      <p:sp>
        <p:nvSpPr>
          <p:cNvPr id="58" name="Rectangle 57">
            <a:extLst>
              <a:ext uri="{FF2B5EF4-FFF2-40B4-BE49-F238E27FC236}">
                <a16:creationId xmlns:a16="http://schemas.microsoft.com/office/drawing/2014/main" xmlns="" id="{31FF904D-CB8F-42FA-BF19-280AF96A6692}"/>
              </a:ext>
            </a:extLst>
          </p:cNvPr>
          <p:cNvSpPr/>
          <p:nvPr/>
        </p:nvSpPr>
        <p:spPr>
          <a:xfrm>
            <a:off x="4765019" y="3912335"/>
            <a:ext cx="701647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>
                <a:hlinkClick r:id="rId4"/>
              </a:rPr>
              <a:t>https://repl.it/@nakov/Handlebars-example-JS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966294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B8BF811B-DDB2-4D8B-97CF-6B866D61C9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21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8B583967-D43C-482D-81B6-DD7C922CDE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Routing</a:t>
            </a:r>
            <a:r>
              <a:rPr lang="en-US" b="1" dirty="0"/>
              <a:t> </a:t>
            </a:r>
            <a:r>
              <a:rPr lang="en-US" dirty="0"/>
              <a:t>is about</a:t>
            </a:r>
            <a:r>
              <a:rPr lang="bg-BG" dirty="0"/>
              <a:t> </a:t>
            </a:r>
            <a:r>
              <a:rPr lang="en-US" dirty="0"/>
              <a:t>switching between different </a:t>
            </a:r>
            <a:r>
              <a:rPr lang="en-US" b="1" dirty="0">
                <a:solidFill>
                  <a:schemeClr val="bg1"/>
                </a:solidFill>
              </a:rPr>
              <a:t>UI views</a:t>
            </a:r>
            <a:r>
              <a:rPr lang="en-US" dirty="0"/>
              <a:t>, based on the changes of the current </a:t>
            </a:r>
            <a:r>
              <a:rPr lang="en-US" b="1" dirty="0">
                <a:solidFill>
                  <a:schemeClr val="bg1"/>
                </a:solidFill>
              </a:rPr>
              <a:t>URL</a:t>
            </a:r>
            <a:r>
              <a:rPr lang="en-US" dirty="0"/>
              <a:t> (holding the route)</a:t>
            </a:r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Routing</a:t>
            </a:r>
            <a:r>
              <a:rPr lang="en-US" b="1" dirty="0"/>
              <a:t> </a:t>
            </a:r>
            <a:r>
              <a:rPr lang="en-US" b="1" dirty="0">
                <a:solidFill>
                  <a:schemeClr val="bg1"/>
                </a:solidFill>
              </a:rPr>
              <a:t>libraries</a:t>
            </a:r>
            <a:r>
              <a:rPr lang="en-US" b="1" dirty="0"/>
              <a:t> </a:t>
            </a:r>
            <a:r>
              <a:rPr lang="en-US" dirty="0"/>
              <a:t>switch the view by URL like this: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153E969C-8A6E-4D91-8B4C-556A64316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Routing and Routing Libraries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xmlns="" id="{59DD62EF-8263-4F18-A746-453A4CEAC220}"/>
              </a:ext>
            </a:extLst>
          </p:cNvPr>
          <p:cNvGrpSpPr/>
          <p:nvPr/>
        </p:nvGrpSpPr>
        <p:grpSpPr>
          <a:xfrm>
            <a:off x="381000" y="3159000"/>
            <a:ext cx="3333750" cy="2745000"/>
            <a:chOff x="381000" y="3159000"/>
            <a:chExt cx="3333750" cy="274500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xmlns="" id="{8F72168F-A5A3-4588-A8B4-743B30822B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1000" y="3159000"/>
              <a:ext cx="3333750" cy="466725"/>
            </a:xfrm>
            <a:prstGeom prst="rect">
              <a:avLst/>
            </a:prstGeom>
            <a:ln>
              <a:solidFill>
                <a:schemeClr val="bg2">
                  <a:lumMod val="85000"/>
                </a:schemeClr>
              </a:solidFill>
            </a:ln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xmlns="" id="{E46CDAE7-0BFB-4636-9C30-DD7E6C6C5C7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86000" y="4151400"/>
              <a:ext cx="2532603" cy="1752600"/>
            </a:xfrm>
            <a:prstGeom prst="rect">
              <a:avLst/>
            </a:prstGeom>
            <a:ln>
              <a:solidFill>
                <a:schemeClr val="bg2">
                  <a:lumMod val="85000"/>
                </a:schemeClr>
              </a:solidFill>
            </a:ln>
          </p:spPr>
        </p:pic>
        <p:sp>
          <p:nvSpPr>
            <p:cNvPr id="12" name="Arrow: Down 11">
              <a:extLst>
                <a:ext uri="{FF2B5EF4-FFF2-40B4-BE49-F238E27FC236}">
                  <a16:creationId xmlns:a16="http://schemas.microsoft.com/office/drawing/2014/main" xmlns="" id="{9E9C57DB-EBBC-45BC-BF17-F4479829E767}"/>
                </a:ext>
              </a:extLst>
            </p:cNvPr>
            <p:cNvSpPr/>
            <p:nvPr/>
          </p:nvSpPr>
          <p:spPr bwMode="auto">
            <a:xfrm>
              <a:off x="1957875" y="3734841"/>
              <a:ext cx="180000" cy="317529"/>
            </a:xfrm>
            <a:prstGeom prst="downArrow">
              <a:avLst/>
            </a:prstGeom>
            <a:solidFill>
              <a:schemeClr val="dk2">
                <a:alpha val="80000"/>
              </a:schemeClr>
            </a:solidFill>
            <a:ln w="19050">
              <a:solidFill>
                <a:schemeClr val="tx1">
                  <a:lumMod val="75000"/>
                  <a:alpha val="8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001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xmlns="" id="{069896B9-A9FA-4ECB-98DB-B72E5E5FDAB2}"/>
                </a:ext>
              </a:extLst>
            </p:cNvPr>
            <p:cNvSpPr/>
            <p:nvPr/>
          </p:nvSpPr>
          <p:spPr bwMode="auto">
            <a:xfrm>
              <a:off x="845145" y="4222155"/>
              <a:ext cx="694425" cy="388275"/>
            </a:xfrm>
            <a:prstGeom prst="rect">
              <a:avLst/>
            </a:prstGeom>
            <a:noFill/>
            <a:ln w="19050">
              <a:solidFill>
                <a:schemeClr val="tx1">
                  <a:lumMod val="75000"/>
                  <a:alpha val="8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001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xmlns="" id="{1AB07CC4-7CEA-4C92-95A6-182D6B958D1A}"/>
              </a:ext>
            </a:extLst>
          </p:cNvPr>
          <p:cNvGrpSpPr/>
          <p:nvPr/>
        </p:nvGrpSpPr>
        <p:grpSpPr>
          <a:xfrm>
            <a:off x="3980927" y="3159000"/>
            <a:ext cx="3724275" cy="2745000"/>
            <a:chOff x="3980927" y="3159000"/>
            <a:chExt cx="3724275" cy="274500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xmlns="" id="{2C12522D-D7EB-4DE8-882F-5A0D1247B27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980927" y="3159000"/>
              <a:ext cx="3724275" cy="438150"/>
            </a:xfrm>
            <a:prstGeom prst="rect">
              <a:avLst/>
            </a:prstGeom>
            <a:ln>
              <a:solidFill>
                <a:schemeClr val="bg2">
                  <a:lumMod val="85000"/>
                </a:schemeClr>
              </a:solidFill>
            </a:ln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xmlns="" id="{3A9635F2-AFD7-4527-9072-28CB6448AB9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390501" y="4151400"/>
              <a:ext cx="2905125" cy="1752600"/>
            </a:xfrm>
            <a:prstGeom prst="rect">
              <a:avLst/>
            </a:prstGeom>
            <a:ln>
              <a:solidFill>
                <a:schemeClr val="bg2">
                  <a:lumMod val="85000"/>
                </a:schemeClr>
              </a:solidFill>
            </a:ln>
          </p:spPr>
        </p:pic>
        <p:sp>
          <p:nvSpPr>
            <p:cNvPr id="13" name="Arrow: Down 12">
              <a:extLst>
                <a:ext uri="{FF2B5EF4-FFF2-40B4-BE49-F238E27FC236}">
                  <a16:creationId xmlns:a16="http://schemas.microsoft.com/office/drawing/2014/main" xmlns="" id="{89C50A4C-A0EF-4A60-A9DF-F1B7A239896A}"/>
                </a:ext>
              </a:extLst>
            </p:cNvPr>
            <p:cNvSpPr/>
            <p:nvPr/>
          </p:nvSpPr>
          <p:spPr bwMode="auto">
            <a:xfrm>
              <a:off x="5753063" y="3734841"/>
              <a:ext cx="180000" cy="317529"/>
            </a:xfrm>
            <a:prstGeom prst="downArrow">
              <a:avLst/>
            </a:prstGeom>
            <a:solidFill>
              <a:schemeClr val="dk2">
                <a:alpha val="80000"/>
              </a:schemeClr>
            </a:solidFill>
            <a:ln w="19050">
              <a:solidFill>
                <a:schemeClr val="tx1">
                  <a:lumMod val="75000"/>
                  <a:alpha val="8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001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xmlns="" id="{04DD2D9D-E03A-4E79-A369-A84ECA4A9FB6}"/>
                </a:ext>
              </a:extLst>
            </p:cNvPr>
            <p:cNvSpPr/>
            <p:nvPr/>
          </p:nvSpPr>
          <p:spPr bwMode="auto">
            <a:xfrm>
              <a:off x="5173980" y="4222155"/>
              <a:ext cx="689609" cy="388275"/>
            </a:xfrm>
            <a:prstGeom prst="rect">
              <a:avLst/>
            </a:prstGeom>
            <a:noFill/>
            <a:ln w="19050">
              <a:solidFill>
                <a:schemeClr val="tx1">
                  <a:lumMod val="75000"/>
                  <a:alpha val="8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001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xmlns="" id="{73AC6724-B9D0-42D4-8552-0A4CAA0AB2A0}"/>
              </a:ext>
            </a:extLst>
          </p:cNvPr>
          <p:cNvGrpSpPr/>
          <p:nvPr/>
        </p:nvGrpSpPr>
        <p:grpSpPr>
          <a:xfrm>
            <a:off x="7971379" y="3159000"/>
            <a:ext cx="3838575" cy="2745000"/>
            <a:chOff x="7971379" y="3159000"/>
            <a:chExt cx="3838575" cy="2745000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xmlns="" id="{C6F63CDE-89B0-44D3-A14F-0E1A2F58D14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971379" y="3159000"/>
              <a:ext cx="3838575" cy="438150"/>
            </a:xfrm>
            <a:prstGeom prst="rect">
              <a:avLst/>
            </a:prstGeom>
            <a:ln>
              <a:solidFill>
                <a:schemeClr val="bg2">
                  <a:lumMod val="85000"/>
                </a:schemeClr>
              </a:solidFill>
            </a:ln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xmlns="" id="{F008E4D8-97C5-4EDF-82A2-0CFAA0E586A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626803" y="4151400"/>
              <a:ext cx="2558393" cy="1752600"/>
            </a:xfrm>
            <a:prstGeom prst="rect">
              <a:avLst/>
            </a:prstGeom>
            <a:ln>
              <a:solidFill>
                <a:schemeClr val="bg2">
                  <a:lumMod val="85000"/>
                </a:schemeClr>
              </a:solidFill>
            </a:ln>
          </p:spPr>
        </p:pic>
        <p:sp>
          <p:nvSpPr>
            <p:cNvPr id="14" name="Arrow: Down 13">
              <a:extLst>
                <a:ext uri="{FF2B5EF4-FFF2-40B4-BE49-F238E27FC236}">
                  <a16:creationId xmlns:a16="http://schemas.microsoft.com/office/drawing/2014/main" xmlns="" id="{5D53414C-EA56-4717-A7E4-FDCD06B9210F}"/>
                </a:ext>
              </a:extLst>
            </p:cNvPr>
            <p:cNvSpPr/>
            <p:nvPr/>
          </p:nvSpPr>
          <p:spPr bwMode="auto">
            <a:xfrm>
              <a:off x="9815999" y="3734841"/>
              <a:ext cx="180000" cy="317529"/>
            </a:xfrm>
            <a:prstGeom prst="downArrow">
              <a:avLst/>
            </a:prstGeom>
            <a:solidFill>
              <a:schemeClr val="dk2">
                <a:alpha val="80000"/>
              </a:schemeClr>
            </a:solidFill>
            <a:ln w="19050">
              <a:solidFill>
                <a:schemeClr val="tx1">
                  <a:lumMod val="75000"/>
                  <a:alpha val="8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001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xmlns="" id="{5FDF7D0C-12B2-4A39-A919-1B7AF05032D7}"/>
                </a:ext>
              </a:extLst>
            </p:cNvPr>
            <p:cNvSpPr/>
            <p:nvPr/>
          </p:nvSpPr>
          <p:spPr bwMode="auto">
            <a:xfrm>
              <a:off x="10279109" y="4222155"/>
              <a:ext cx="865141" cy="388275"/>
            </a:xfrm>
            <a:prstGeom prst="rect">
              <a:avLst/>
            </a:prstGeom>
            <a:noFill/>
            <a:ln w="19050">
              <a:solidFill>
                <a:schemeClr val="tx1">
                  <a:lumMod val="75000"/>
                  <a:alpha val="8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001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84717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B8BF811B-DDB2-4D8B-97CF-6B866D61C9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22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8B583967-D43C-482D-81B6-DD7C922CDE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/>
              <a:t>Routing </a:t>
            </a:r>
            <a:r>
              <a:rPr lang="en-US" dirty="0"/>
              <a:t>with</a:t>
            </a:r>
            <a:r>
              <a:rPr lang="en-US" b="1" dirty="0"/>
              <a:t> Sammy.js</a:t>
            </a:r>
            <a:r>
              <a:rPr lang="en-US" dirty="0"/>
              <a:t>: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153E969C-8A6E-4D91-8B4C-556A64316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Routing with Sammy.js – Example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xmlns="" id="{1D541768-FFD2-4EE4-8510-B57BF81EC91A}"/>
              </a:ext>
            </a:extLst>
          </p:cNvPr>
          <p:cNvSpPr txBox="1">
            <a:spLocks/>
          </p:cNvSpPr>
          <p:nvPr/>
        </p:nvSpPr>
        <p:spPr>
          <a:xfrm>
            <a:off x="655360" y="1944000"/>
            <a:ext cx="10840640" cy="4664648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b="1">
                <a:effectLst/>
                <a:latin typeface="Consolas" pitchFamily="49" charset="0"/>
                <a:cs typeface="Consolas" pitchFamily="49" charset="0"/>
              </a:defRPr>
            </a:lvl1pPr>
            <a:lvl2pPr marL="990278" indent="-380876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9"/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$.</a:t>
            </a:r>
            <a:r>
              <a:rPr lang="en-US" sz="2400" noProof="1">
                <a:solidFill>
                  <a:schemeClr val="bg1"/>
                </a:solidFill>
              </a:rPr>
              <a:t>sammy</a:t>
            </a:r>
            <a:r>
              <a:rPr lang="en-US" sz="2400" noProof="1"/>
              <a:t>(function() {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this.get('</a:t>
            </a:r>
            <a:r>
              <a:rPr lang="en-US" sz="2400" noProof="1">
                <a:solidFill>
                  <a:schemeClr val="bg1"/>
                </a:solidFill>
              </a:rPr>
              <a:t>/</a:t>
            </a:r>
            <a:r>
              <a:rPr lang="en-US" sz="2400" noProof="1"/>
              <a:t>', function() { 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  showView('home');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});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this.get('</a:t>
            </a:r>
            <a:r>
              <a:rPr lang="en-US" sz="2400" noProof="1">
                <a:solidFill>
                  <a:schemeClr val="bg1"/>
                </a:solidFill>
              </a:rPr>
              <a:t>/#/about</a:t>
            </a:r>
            <a:r>
              <a:rPr lang="en-US" sz="2400" noProof="1"/>
              <a:t>', function() {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  showView('about');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});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this.get('</a:t>
            </a:r>
            <a:r>
              <a:rPr lang="en-US" sz="2400" noProof="1">
                <a:solidFill>
                  <a:schemeClr val="bg1"/>
                </a:solidFill>
              </a:rPr>
              <a:t>/#/contact</a:t>
            </a:r>
            <a:r>
              <a:rPr lang="en-US" sz="2400" noProof="1"/>
              <a:t>', function() { 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  showView('contact');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});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}).run();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A7983C25-7A0C-48DA-ACD3-656EA1F1FA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6000" y="2034000"/>
            <a:ext cx="4391025" cy="212407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21036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3C401567-05BE-4F85-82D1-AA42DA7FCB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23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81186FD4-4D4E-46A2-9FA9-227CCA17F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Routing with Sammy.js – Example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xmlns="" id="{87106A0D-BB2B-4AA6-809C-5B1180BEB398}"/>
              </a:ext>
            </a:extLst>
          </p:cNvPr>
          <p:cNvSpPr txBox="1">
            <a:spLocks/>
          </p:cNvSpPr>
          <p:nvPr/>
        </p:nvSpPr>
        <p:spPr>
          <a:xfrm>
            <a:off x="295360" y="1545129"/>
            <a:ext cx="11560640" cy="4403871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b="1">
                <a:effectLst/>
                <a:latin typeface="Consolas" pitchFamily="49" charset="0"/>
                <a:cs typeface="Consolas" pitchFamily="49" charset="0"/>
              </a:defRPr>
            </a:lvl1pPr>
            <a:lvl2pPr marL="990278" indent="-380876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9"/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300" noProof="1"/>
              <a:t>&lt;header&gt;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300" noProof="1"/>
              <a:t>  &lt;a href="</a:t>
            </a:r>
            <a:r>
              <a:rPr lang="en-US" sz="2300" noProof="1">
                <a:solidFill>
                  <a:schemeClr val="bg1"/>
                </a:solidFill>
              </a:rPr>
              <a:t>/</a:t>
            </a:r>
            <a:r>
              <a:rPr lang="en-US" sz="2300" noProof="1"/>
              <a:t>"&gt;Home&lt;/a&gt; |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300" noProof="1"/>
              <a:t>  &lt;a href="</a:t>
            </a:r>
            <a:r>
              <a:rPr lang="en-US" sz="2300" noProof="1">
                <a:solidFill>
                  <a:schemeClr val="bg1"/>
                </a:solidFill>
              </a:rPr>
              <a:t>/#/about</a:t>
            </a:r>
            <a:r>
              <a:rPr lang="en-US" sz="2300" noProof="1"/>
              <a:t>"&gt;About&lt;/a&gt; |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300" noProof="1"/>
              <a:t>  &lt;a href="</a:t>
            </a:r>
            <a:r>
              <a:rPr lang="en-US" sz="2300" noProof="1">
                <a:solidFill>
                  <a:schemeClr val="bg1"/>
                </a:solidFill>
              </a:rPr>
              <a:t>/#/contact</a:t>
            </a:r>
            <a:r>
              <a:rPr lang="en-US" sz="2300" noProof="1"/>
              <a:t>"&gt;Contact&lt;/a&gt;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300" noProof="1"/>
              <a:t>&lt;/header&gt;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400" noProof="1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300" noProof="1"/>
              <a:t>&lt;section id='home'&gt;&lt;h1&gt;Home&lt;/h1&gt;Welcome to SoftUni&lt;/section&gt;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300" noProof="1"/>
              <a:t>&lt;section id='about'&gt;&lt;h1&gt;About&lt;/h1&gt;Become a software engineer&lt;/section&gt;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300" noProof="1"/>
              <a:t>&lt;section id='contact'&gt;&lt;h1&gt;Contact&lt;/h1&gt;Tintyava #15, Sofia&lt;/section&gt;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400" noProof="1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300" noProof="1"/>
              <a:t>&lt;script src="https://unpkg.com/jquery@3.5.0/dist/</a:t>
            </a:r>
            <a:r>
              <a:rPr lang="en-US" sz="2300" noProof="1">
                <a:solidFill>
                  <a:schemeClr val="bg1"/>
                </a:solidFill>
              </a:rPr>
              <a:t>jquery.js</a:t>
            </a:r>
            <a:r>
              <a:rPr lang="en-US" sz="2300" noProof="1"/>
              <a:t>"&gt;&lt;/script&gt;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400" noProof="1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300" noProof="1"/>
              <a:t>&lt;script src="https://unpkg.com/sammy@0.7.6/lib/</a:t>
            </a:r>
            <a:r>
              <a:rPr lang="en-US" sz="2300" noProof="1">
                <a:solidFill>
                  <a:schemeClr val="bg1"/>
                </a:solidFill>
              </a:rPr>
              <a:t>sammy.js</a:t>
            </a:r>
            <a:r>
              <a:rPr lang="en-US" sz="2300" noProof="1"/>
              <a:t>"&gt;&lt;/script&gt;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5E3559A7-511D-48CB-A46A-CB8845E43D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5496" y="1285261"/>
            <a:ext cx="4391025" cy="212407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911735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3C401567-05BE-4F85-82D1-AA42DA7FCB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24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81186FD4-4D4E-46A2-9FA9-227CCA17F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Routing with Sammy.js – Example (2)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xmlns="" id="{87106A0D-BB2B-4AA6-809C-5B1180BEB398}"/>
              </a:ext>
            </a:extLst>
          </p:cNvPr>
          <p:cNvSpPr txBox="1">
            <a:spLocks/>
          </p:cNvSpPr>
          <p:nvPr/>
        </p:nvSpPr>
        <p:spPr>
          <a:xfrm>
            <a:off x="295360" y="1444631"/>
            <a:ext cx="11560640" cy="4868678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b="1">
                <a:effectLst/>
                <a:latin typeface="Consolas" pitchFamily="49" charset="0"/>
                <a:cs typeface="Consolas" pitchFamily="49" charset="0"/>
              </a:defRPr>
            </a:lvl1pPr>
            <a:lvl2pPr marL="990278" indent="-380876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9"/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300" noProof="1"/>
              <a:t>&lt;script&gt;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300" noProof="1"/>
              <a:t>  $.</a:t>
            </a:r>
            <a:r>
              <a:rPr lang="en-US" sz="2300" noProof="1">
                <a:solidFill>
                  <a:schemeClr val="bg1"/>
                </a:solidFill>
              </a:rPr>
              <a:t>sammy</a:t>
            </a:r>
            <a:r>
              <a:rPr lang="en-US" sz="2300" noProof="1"/>
              <a:t>(function() {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300" noProof="1"/>
              <a:t>    this.get('</a:t>
            </a:r>
            <a:r>
              <a:rPr lang="en-US" sz="2300" noProof="1">
                <a:solidFill>
                  <a:schemeClr val="bg1"/>
                </a:solidFill>
              </a:rPr>
              <a:t>/</a:t>
            </a:r>
            <a:r>
              <a:rPr lang="en-US" sz="2300" noProof="1"/>
              <a:t>', function() { showView('home') });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300" noProof="1"/>
              <a:t>    this.get('</a:t>
            </a:r>
            <a:r>
              <a:rPr lang="en-US" sz="2300" noProof="1">
                <a:solidFill>
                  <a:schemeClr val="bg1"/>
                </a:solidFill>
              </a:rPr>
              <a:t>/#/about</a:t>
            </a:r>
            <a:r>
              <a:rPr lang="en-US" sz="2300" noProof="1"/>
              <a:t>', function() { showView('about') });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300" noProof="1"/>
              <a:t>    this.get('</a:t>
            </a:r>
            <a:r>
              <a:rPr lang="en-US" sz="2300" noProof="1">
                <a:solidFill>
                  <a:schemeClr val="bg1"/>
                </a:solidFill>
              </a:rPr>
              <a:t>/#/contact</a:t>
            </a:r>
            <a:r>
              <a:rPr lang="en-US" sz="2300" noProof="1"/>
              <a:t>', function() { showView('contact') });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300" noProof="1"/>
              <a:t>  }).run();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endParaRPr lang="en-US" sz="2300" noProof="1"/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300" noProof="1"/>
              <a:t>  function showView(viewId) {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300" noProof="1"/>
              <a:t>    $('section').hide();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300" noProof="1"/>
              <a:t>    $('#' + viewId).show();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300" noProof="1"/>
              <a:t>  }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300" noProof="1"/>
              <a:t>&lt;/script&gt;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AF73CE8C-BD7A-4AEB-B0F6-BF540AC5C2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5917" y="3744000"/>
            <a:ext cx="4391025" cy="212407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7C073644-34F0-417D-BDF0-F45BABE9D1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5917" y="3744000"/>
            <a:ext cx="5133975" cy="215265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420406A6-11B9-431B-BC34-FBC59C3DCC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5917" y="3744000"/>
            <a:ext cx="5248275" cy="219075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247348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CDE8C160-3C99-4760-90FC-9B0AA674C992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>
          <a:xfrm>
            <a:off x="5240338" y="3114000"/>
            <a:ext cx="6065837" cy="768350"/>
          </a:xfrm>
        </p:spPr>
        <p:txBody>
          <a:bodyPr/>
          <a:lstStyle/>
          <a:p>
            <a:r>
              <a:rPr lang="en-US" dirty="0"/>
              <a:t>Live Demo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000687E7-DA2B-4361-A6AE-44F632B89E15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>
          <a:xfrm>
            <a:off x="5240338" y="1359000"/>
            <a:ext cx="6065837" cy="1754187"/>
          </a:xfrm>
        </p:spPr>
        <p:txBody>
          <a:bodyPr/>
          <a:lstStyle/>
          <a:p>
            <a:r>
              <a:rPr lang="en-US"/>
              <a:t>Navigation with Routing Library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60B4AD9F-B5BC-49E9-82A9-EF00C739D0D7}"/>
              </a:ext>
            </a:extLst>
          </p:cNvPr>
          <p:cNvSpPr/>
          <p:nvPr/>
        </p:nvSpPr>
        <p:spPr>
          <a:xfrm>
            <a:off x="4803877" y="3882350"/>
            <a:ext cx="693875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>
                <a:hlinkClick r:id="rId3"/>
              </a:rPr>
              <a:t>https://repl.it/@nakov/routing-with-sammy-js</a:t>
            </a:r>
            <a:endParaRPr lang="en-US" sz="28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A0C78E26-BBD2-44A7-AEF3-CCC30594F8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4662" y="1940427"/>
            <a:ext cx="2407519" cy="1964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272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xmlns="" id="{8362F6F9-1290-4F05-BC31-92091C0AE2C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26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DF9AF3DF-082C-47B7-B837-931F739A62A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pPr>
              <a:buClr>
                <a:schemeClr val="tx1"/>
              </a:buClr>
            </a:pPr>
            <a:r>
              <a:rPr lang="en-US" sz="3500" b="1" dirty="0">
                <a:solidFill>
                  <a:schemeClr val="bg1"/>
                </a:solidFill>
              </a:rPr>
              <a:t>Graphical User Interface </a:t>
            </a:r>
            <a:r>
              <a:rPr lang="en-US" sz="3500" dirty="0"/>
              <a:t>(GUI) systems provide forms, dialogs and UI controls for desktop and mobile apps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Examples: Windows Forms, XAML, WPF, Qt</a:t>
            </a:r>
          </a:p>
          <a:p>
            <a:pPr>
              <a:buClr>
                <a:schemeClr val="tx1"/>
              </a:buClr>
            </a:pPr>
            <a:r>
              <a:rPr lang="en-US" sz="3500" b="1" dirty="0">
                <a:solidFill>
                  <a:schemeClr val="bg1"/>
                </a:solidFill>
              </a:rPr>
              <a:t>Mobile UI </a:t>
            </a:r>
            <a:r>
              <a:rPr lang="en-US" sz="3500" dirty="0"/>
              <a:t>toolkits / frameworks provide UI controls and structure for mobile apps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Examples: Apple </a:t>
            </a:r>
            <a:r>
              <a:rPr lang="en-US" dirty="0" err="1"/>
              <a:t>UIKit</a:t>
            </a:r>
            <a:r>
              <a:rPr lang="en-US" dirty="0"/>
              <a:t>,</a:t>
            </a:r>
            <a:r>
              <a:rPr lang="bg-BG" dirty="0"/>
              <a:t> </a:t>
            </a:r>
            <a:r>
              <a:rPr lang="en-US" dirty="0"/>
              <a:t>Android UI, Flutter</a:t>
            </a:r>
          </a:p>
          <a:p>
            <a:pPr>
              <a:buClr>
                <a:schemeClr val="tx1"/>
              </a:buClr>
            </a:pPr>
            <a:r>
              <a:rPr lang="en-US" sz="3500" b="1" dirty="0">
                <a:solidFill>
                  <a:schemeClr val="bg1"/>
                </a:solidFill>
              </a:rPr>
              <a:t>Web front-end frameworks</a:t>
            </a:r>
            <a:r>
              <a:rPr lang="en-US" sz="3500" dirty="0">
                <a:solidFill>
                  <a:schemeClr val="bg1"/>
                </a:solidFill>
              </a:rPr>
              <a:t> </a:t>
            </a:r>
            <a:r>
              <a:rPr lang="en-US" sz="3500" dirty="0"/>
              <a:t>and </a:t>
            </a:r>
            <a:r>
              <a:rPr lang="en-US" sz="3500" b="1" dirty="0">
                <a:solidFill>
                  <a:schemeClr val="bg1"/>
                </a:solidFill>
              </a:rPr>
              <a:t>UI</a:t>
            </a:r>
            <a:r>
              <a:rPr lang="en-US" sz="3500" b="1" dirty="0"/>
              <a:t> </a:t>
            </a:r>
            <a:r>
              <a:rPr lang="en-US" sz="3500" b="1" dirty="0">
                <a:solidFill>
                  <a:schemeClr val="bg1"/>
                </a:solidFill>
              </a:rPr>
              <a:t>libraries</a:t>
            </a:r>
            <a:r>
              <a:rPr lang="en-US" sz="3500" b="1" dirty="0"/>
              <a:t> </a:t>
            </a:r>
            <a:r>
              <a:rPr lang="en-US" sz="3500" dirty="0"/>
              <a:t>provide user interface elements and structure for </a:t>
            </a:r>
            <a:r>
              <a:rPr lang="en-US" sz="3500" b="1" dirty="0">
                <a:solidFill>
                  <a:schemeClr val="bg1"/>
                </a:solidFill>
              </a:rPr>
              <a:t>Web apps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Examples of </a:t>
            </a:r>
            <a:r>
              <a:rPr lang="en-US" b="1" dirty="0">
                <a:solidFill>
                  <a:schemeClr val="bg1"/>
                </a:solidFill>
              </a:rPr>
              <a:t>UI</a:t>
            </a:r>
            <a:r>
              <a:rPr lang="en-US" b="1" dirty="0"/>
              <a:t> </a:t>
            </a:r>
            <a:r>
              <a:rPr lang="en-US" b="1" dirty="0">
                <a:solidFill>
                  <a:schemeClr val="bg1"/>
                </a:solidFill>
              </a:rPr>
              <a:t>frameworks</a:t>
            </a:r>
            <a:r>
              <a:rPr lang="en-US" dirty="0"/>
              <a:t>: Angular, React, Vue.js, Meteor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Examples of </a:t>
            </a:r>
            <a:r>
              <a:rPr lang="en-US" b="1" dirty="0">
                <a:solidFill>
                  <a:schemeClr val="bg1"/>
                </a:solidFill>
              </a:rPr>
              <a:t>UI</a:t>
            </a:r>
            <a:r>
              <a:rPr lang="en-US" b="1" dirty="0"/>
              <a:t> </a:t>
            </a:r>
            <a:r>
              <a:rPr lang="en-US" b="1" dirty="0">
                <a:solidFill>
                  <a:schemeClr val="bg1"/>
                </a:solidFill>
              </a:rPr>
              <a:t>libraries</a:t>
            </a:r>
            <a:r>
              <a:rPr lang="en-US" dirty="0"/>
              <a:t>: Kendo UI, Sencha Ext JS, </a:t>
            </a:r>
            <a:r>
              <a:rPr lang="en-US" dirty="0" err="1"/>
              <a:t>Onsen</a:t>
            </a:r>
            <a:r>
              <a:rPr lang="en-US" dirty="0"/>
              <a:t> UI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09692430-3613-4AA6-A6D5-F728026F2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Interface and Front-End Frameworks</a:t>
            </a:r>
          </a:p>
        </p:txBody>
      </p:sp>
    </p:spTree>
    <p:extLst>
      <p:ext uri="{BB962C8B-B14F-4D97-AF65-F5344CB8AC3E}">
        <p14:creationId xmlns:p14="http://schemas.microsoft.com/office/powerpoint/2010/main" val="438296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42097339-BA69-450D-8A17-1772BB2D6D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27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02E97DFD-E16B-41FD-9F1F-7F7EB9A5C8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9325598" cy="5528766"/>
          </a:xfrm>
        </p:spPr>
        <p:txBody>
          <a:bodyPr>
            <a:normAutofit lnSpcReduction="10000"/>
          </a:bodyPr>
          <a:lstStyle/>
          <a:p>
            <a:pPr>
              <a:lnSpc>
                <a:spcPct val="110000"/>
              </a:lnSpc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Libraries</a:t>
            </a:r>
            <a:r>
              <a:rPr lang="en-US" b="1" dirty="0"/>
              <a:t> </a:t>
            </a:r>
            <a:r>
              <a:rPr lang="en-US" dirty="0"/>
              <a:t>provide </a:t>
            </a:r>
            <a:r>
              <a:rPr lang="en-US" b="1" dirty="0">
                <a:solidFill>
                  <a:schemeClr val="bg1"/>
                </a:solidFill>
              </a:rPr>
              <a:t>components</a:t>
            </a:r>
            <a:r>
              <a:rPr lang="en-US" dirty="0"/>
              <a:t> / </a:t>
            </a:r>
            <a:r>
              <a:rPr lang="en-US" b="1" dirty="0">
                <a:solidFill>
                  <a:schemeClr val="bg1"/>
                </a:solidFill>
              </a:rPr>
              <a:t>functionality</a:t>
            </a:r>
            <a:r>
              <a:rPr lang="en-US" dirty="0"/>
              <a:t> /</a:t>
            </a:r>
            <a:br>
              <a:rPr lang="en-US" dirty="0"/>
            </a:br>
            <a:r>
              <a:rPr lang="en-US" b="1" dirty="0">
                <a:solidFill>
                  <a:schemeClr val="bg1"/>
                </a:solidFill>
              </a:rPr>
              <a:t>UI</a:t>
            </a:r>
            <a:r>
              <a:rPr lang="en-US" b="1" dirty="0"/>
              <a:t> </a:t>
            </a:r>
            <a:r>
              <a:rPr lang="en-US" b="1" dirty="0">
                <a:solidFill>
                  <a:schemeClr val="bg1"/>
                </a:solidFill>
              </a:rPr>
              <a:t>controls</a:t>
            </a:r>
            <a:r>
              <a:rPr lang="en-US" b="1" dirty="0"/>
              <a:t> </a:t>
            </a:r>
            <a:r>
              <a:rPr lang="en-US" dirty="0"/>
              <a:t>for integration into existing apps</a:t>
            </a:r>
          </a:p>
          <a:p>
            <a:pPr lvl="1">
              <a:lnSpc>
                <a:spcPct val="110000"/>
              </a:lnSpc>
              <a:buClr>
                <a:schemeClr val="tx1"/>
              </a:buClr>
            </a:pPr>
            <a:r>
              <a:rPr lang="en-US" dirty="0"/>
              <a:t>The </a:t>
            </a:r>
            <a:r>
              <a:rPr lang="en-US" b="1" dirty="0">
                <a:solidFill>
                  <a:schemeClr val="bg1"/>
                </a:solidFill>
              </a:rPr>
              <a:t>app</a:t>
            </a:r>
            <a:r>
              <a:rPr lang="en-US" b="1" dirty="0"/>
              <a:t> </a:t>
            </a:r>
            <a:r>
              <a:rPr lang="en-US" b="1" dirty="0">
                <a:solidFill>
                  <a:schemeClr val="bg1"/>
                </a:solidFill>
              </a:rPr>
              <a:t>controls</a:t>
            </a:r>
            <a:r>
              <a:rPr lang="en-US" b="1" dirty="0"/>
              <a:t> </a:t>
            </a:r>
            <a:r>
              <a:rPr lang="en-US" b="1" dirty="0">
                <a:solidFill>
                  <a:schemeClr val="bg1"/>
                </a:solidFill>
              </a:rPr>
              <a:t>the</a:t>
            </a:r>
            <a:r>
              <a:rPr lang="en-US" b="1" dirty="0"/>
              <a:t> </a:t>
            </a:r>
            <a:r>
              <a:rPr lang="en-US" b="1" dirty="0">
                <a:solidFill>
                  <a:schemeClr val="bg1"/>
                </a:solidFill>
              </a:rPr>
              <a:t>library</a:t>
            </a:r>
            <a:r>
              <a:rPr lang="en-US" b="1" dirty="0"/>
              <a:t> </a:t>
            </a:r>
            <a:r>
              <a:rPr lang="en-US" dirty="0"/>
              <a:t>components</a:t>
            </a:r>
          </a:p>
          <a:p>
            <a:pPr lvl="1">
              <a:lnSpc>
                <a:spcPct val="110000"/>
              </a:lnSpc>
              <a:buClr>
                <a:schemeClr val="tx1"/>
              </a:buClr>
            </a:pPr>
            <a:r>
              <a:rPr lang="en-US" dirty="0"/>
              <a:t>Examples: UI control library, Excel reader</a:t>
            </a:r>
          </a:p>
          <a:p>
            <a:pPr>
              <a:lnSpc>
                <a:spcPct val="110000"/>
              </a:lnSpc>
              <a:buClr>
                <a:schemeClr val="tx1"/>
              </a:buClr>
            </a:pPr>
            <a:r>
              <a:rPr lang="en-US" dirty="0"/>
              <a:t>Development </a:t>
            </a:r>
            <a:r>
              <a:rPr lang="en-US" b="1" dirty="0">
                <a:solidFill>
                  <a:schemeClr val="bg1"/>
                </a:solidFill>
              </a:rPr>
              <a:t>frameworks</a:t>
            </a:r>
            <a:r>
              <a:rPr lang="en-US" dirty="0"/>
              <a:t> are foundations,</a:t>
            </a:r>
            <a:br>
              <a:rPr lang="en-US" dirty="0"/>
            </a:br>
            <a:r>
              <a:rPr lang="en-US" dirty="0"/>
              <a:t>which developers extend to build an app</a:t>
            </a:r>
          </a:p>
          <a:p>
            <a:pPr lvl="1">
              <a:lnSpc>
                <a:spcPct val="110000"/>
              </a:lnSpc>
              <a:buClr>
                <a:schemeClr val="tx1"/>
              </a:buClr>
            </a:pPr>
            <a:r>
              <a:rPr lang="en-US" dirty="0"/>
              <a:t>The framework </a:t>
            </a:r>
            <a:r>
              <a:rPr lang="en-US" b="1" dirty="0">
                <a:solidFill>
                  <a:schemeClr val="bg1"/>
                </a:solidFill>
              </a:rPr>
              <a:t>controls the app lifecycle </a:t>
            </a:r>
            <a:r>
              <a:rPr lang="en-US" dirty="0"/>
              <a:t>and your code plugs in it (</a:t>
            </a:r>
            <a:r>
              <a:rPr lang="en-US" b="1" dirty="0">
                <a:solidFill>
                  <a:schemeClr val="bg1"/>
                </a:solidFill>
              </a:rPr>
              <a:t>inversion of control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/>
              <a:t>– </a:t>
            </a:r>
            <a:r>
              <a:rPr lang="en-US" dirty="0" err="1"/>
              <a:t>IoC</a:t>
            </a:r>
            <a:r>
              <a:rPr lang="en-US" dirty="0"/>
              <a:t>)</a:t>
            </a:r>
          </a:p>
          <a:p>
            <a:pPr lvl="1">
              <a:lnSpc>
                <a:spcPct val="110000"/>
              </a:lnSpc>
              <a:buClr>
                <a:schemeClr val="tx1"/>
              </a:buClr>
            </a:pPr>
            <a:r>
              <a:rPr lang="en-US" dirty="0"/>
              <a:t>Examples: MVC framework, ORM framework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72791F86-7F88-4B36-837B-869CDC80B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Libraries vs. Frameworks</a:t>
            </a:r>
          </a:p>
        </p:txBody>
      </p:sp>
      <p:pic>
        <p:nvPicPr>
          <p:cNvPr id="8" name="Picture 2" descr="Framework vs. Toolkit vs. Library - Stack Overflow">
            <a:extLst>
              <a:ext uri="{FF2B5EF4-FFF2-40B4-BE49-F238E27FC236}">
                <a16:creationId xmlns:a16="http://schemas.microsoft.com/office/drawing/2014/main" xmlns="" id="{EDF0E6DB-B29F-4088-8B97-9A2C2D89C3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660" t="2287" r="965" b="2282"/>
          <a:stretch/>
        </p:blipFill>
        <p:spPr bwMode="auto">
          <a:xfrm>
            <a:off x="9442814" y="1415495"/>
            <a:ext cx="2421725" cy="2148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91F16949-06D4-4F67-B41F-9A78A30E1D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42814" y="3879000"/>
            <a:ext cx="2445933" cy="2134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604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392B7E67-CC57-40C2-98CA-29E0100592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28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D89363A3-00FA-4DDE-B1C1-482BAE9E5AD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75805"/>
            <a:ext cx="11818096" cy="5528766"/>
          </a:xfrm>
        </p:spPr>
        <p:txBody>
          <a:bodyPr/>
          <a:lstStyle/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Windows Forms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/>
              <a:t>is GUI framework for .NET developers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dirty="0"/>
              <a:t>Provides programming model and rich UI control library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FBD98836-320F-4E15-BB85-3D780BED18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Windows Forms – Example 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xmlns="" id="{076A3F95-EEE0-4172-982E-8E700777C0B7}"/>
              </a:ext>
            </a:extLst>
          </p:cNvPr>
          <p:cNvSpPr txBox="1">
            <a:spLocks/>
          </p:cNvSpPr>
          <p:nvPr/>
        </p:nvSpPr>
        <p:spPr>
          <a:xfrm>
            <a:off x="565362" y="2631904"/>
            <a:ext cx="11020638" cy="3542096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b="1">
                <a:effectLst/>
                <a:latin typeface="Consolas" pitchFamily="49" charset="0"/>
                <a:cs typeface="Consolas" pitchFamily="49" charset="0"/>
              </a:defRPr>
            </a:lvl1pPr>
            <a:lvl2pPr marL="990278" indent="-380876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9"/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public partial class FormSummator : Form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{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private TextBox textBox1;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private Label labelPlus;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private Label labelEqual;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private TextBox textBox2;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private TextBox textBoxSum;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private Button buttonCalc;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}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C99D875F-911B-43B6-8C39-1A9D88F207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8550" y="3339000"/>
            <a:ext cx="4362450" cy="2200275"/>
          </a:xfrm>
          <a:prstGeom prst="rect">
            <a:avLst/>
          </a:prstGeom>
          <a:ln w="28575">
            <a:solidFill>
              <a:schemeClr val="tx2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899910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392B7E67-CC57-40C2-98CA-29E0100592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29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FBD98836-320F-4E15-BB85-3D780BED18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Windows Forms – Example (2) 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xmlns="" id="{076A3F95-EEE0-4172-982E-8E700777C0B7}"/>
              </a:ext>
            </a:extLst>
          </p:cNvPr>
          <p:cNvSpPr txBox="1">
            <a:spLocks/>
          </p:cNvSpPr>
          <p:nvPr/>
        </p:nvSpPr>
        <p:spPr>
          <a:xfrm>
            <a:off x="561000" y="2314977"/>
            <a:ext cx="11020638" cy="3988372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b="1">
                <a:effectLst/>
                <a:latin typeface="Consolas" pitchFamily="49" charset="0"/>
                <a:cs typeface="Consolas" pitchFamily="49" charset="0"/>
              </a:defRPr>
            </a:lvl1pPr>
            <a:lvl2pPr marL="990278" indent="-380876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9"/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r>
              <a:rPr lang="en-US" sz="2400" noProof="1"/>
              <a:t>public partial class FormSummator</a:t>
            </a:r>
            <a:endParaRPr lang="en-US" noProof="1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{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private void buttonCalc_Click(object sender, EventArgs e)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{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  decimal firstNum = decimal.Parse(this.textBox1.Text);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  decimal secondNum = decimal.Parse(this.textBox2.Text);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  decimal sum = firstNum + secondNum;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  this.textBoxSum.Text = sum.ToString();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}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}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D695DF1D-69F7-43A0-9FAD-AD3DE5B12C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8804" y="1224000"/>
            <a:ext cx="4986933" cy="1836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299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0036" y="1299604"/>
            <a:ext cx="9049234" cy="5207396"/>
          </a:xfrm>
        </p:spPr>
        <p:txBody>
          <a:bodyPr/>
          <a:lstStyle/>
          <a:p>
            <a:pPr marL="442912" lvl="1" indent="0">
              <a:lnSpc>
                <a:spcPct val="120000"/>
              </a:lnSpc>
              <a:buNone/>
            </a:pPr>
            <a:r>
              <a:rPr lang="en-US" dirty="0"/>
              <a:t>2. Back-End Development Concepts</a:t>
            </a:r>
          </a:p>
          <a:p>
            <a:pPr lvl="2">
              <a:lnSpc>
                <a:spcPct val="120000"/>
              </a:lnSpc>
            </a:pPr>
            <a:r>
              <a:rPr lang="en-US" sz="3200" dirty="0"/>
              <a:t>Databases and DBMS Systems</a:t>
            </a:r>
          </a:p>
          <a:p>
            <a:pPr lvl="2">
              <a:lnSpc>
                <a:spcPct val="120000"/>
              </a:lnSpc>
            </a:pPr>
            <a:r>
              <a:rPr lang="en-US" sz="3200" dirty="0"/>
              <a:t>ORM Frameworks</a:t>
            </a:r>
          </a:p>
          <a:p>
            <a:pPr lvl="2">
              <a:lnSpc>
                <a:spcPct val="120000"/>
              </a:lnSpc>
            </a:pPr>
            <a:r>
              <a:rPr lang="en-US" sz="3200" dirty="0"/>
              <a:t>The MVC Pattern</a:t>
            </a:r>
          </a:p>
          <a:p>
            <a:pPr lvl="2">
              <a:lnSpc>
                <a:spcPct val="120000"/>
              </a:lnSpc>
            </a:pPr>
            <a:r>
              <a:rPr lang="en-US" sz="3200" dirty="0"/>
              <a:t>Virtualization, Cloud and Containers</a:t>
            </a:r>
          </a:p>
          <a:p>
            <a:pPr lvl="2">
              <a:lnSpc>
                <a:spcPct val="120000"/>
              </a:lnSpc>
            </a:pPr>
            <a:r>
              <a:rPr lang="en-US" sz="3200" dirty="0"/>
              <a:t>Operating Systems and Linux Shell</a:t>
            </a:r>
          </a:p>
          <a:p>
            <a:pPr marL="442912" lvl="1" indent="0">
              <a:lnSpc>
                <a:spcPct val="120000"/>
              </a:lnSpc>
              <a:buNone/>
            </a:pPr>
            <a:r>
              <a:rPr lang="en-US" dirty="0"/>
              <a:t>3. Embedded Systems and </a:t>
            </a:r>
            <a:r>
              <a:rPr lang="en-US" dirty="0" err="1"/>
              <a:t>IoT</a:t>
            </a:r>
            <a:endParaRPr lang="en-US" dirty="0"/>
          </a:p>
        </p:txBody>
      </p:sp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 (2)</a:t>
            </a:r>
            <a:endParaRPr lang="bg-BG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xmlns="" id="{19741A9A-803E-418A-8151-0FD6AB13CC64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9828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CDE8C160-3C99-4760-90FC-9B0AA674C992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>
          <a:xfrm>
            <a:off x="5240338" y="2885650"/>
            <a:ext cx="6065837" cy="768350"/>
          </a:xfrm>
        </p:spPr>
        <p:txBody>
          <a:bodyPr/>
          <a:lstStyle/>
          <a:p>
            <a:r>
              <a:rPr lang="en-US" dirty="0"/>
              <a:t>Live Demo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000687E7-DA2B-4361-A6AE-44F632B89E15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>
          <a:xfrm>
            <a:off x="5240338" y="1661054"/>
            <a:ext cx="6065837" cy="1317946"/>
          </a:xfrm>
        </p:spPr>
        <p:txBody>
          <a:bodyPr/>
          <a:lstStyle/>
          <a:p>
            <a:r>
              <a:rPr lang="en-US" dirty="0"/>
              <a:t>Windows Forms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000ADD74-6790-494B-B8C9-A940388186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3676" y="2169000"/>
            <a:ext cx="2708739" cy="1366197"/>
          </a:xfrm>
          <a:prstGeom prst="rect">
            <a:avLst/>
          </a:prstGeom>
          <a:ln w="28575">
            <a:solidFill>
              <a:schemeClr val="tx2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179900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BAC86B96-E659-487C-9EE4-6183C89D9B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31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A2E26EDE-A4E8-4F72-A5DC-F76760426F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React</a:t>
            </a:r>
            <a:r>
              <a:rPr lang="en-US" dirty="0"/>
              <a:t> is a powerful </a:t>
            </a:r>
            <a:r>
              <a:rPr lang="en-US" b="1" dirty="0">
                <a:solidFill>
                  <a:schemeClr val="bg1"/>
                </a:solidFill>
              </a:rPr>
              <a:t>JavaScript library </a:t>
            </a:r>
            <a:r>
              <a:rPr lang="en-US" dirty="0"/>
              <a:t>from Facebook for building Web UI using HTML, CSS and JS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The UI is built from </a:t>
            </a:r>
            <a:r>
              <a:rPr lang="en-US" b="1" dirty="0">
                <a:solidFill>
                  <a:schemeClr val="bg1"/>
                </a:solidFill>
              </a:rPr>
              <a:t>JSX components</a:t>
            </a:r>
            <a:r>
              <a:rPr lang="en-US" dirty="0"/>
              <a:t>, which combine HTML + JS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5AEE82A4-F387-497C-AFEA-8A41801487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xmlns="" id="{50AFE6B9-91AA-4E52-A584-32651A81ED9F}"/>
              </a:ext>
            </a:extLst>
          </p:cNvPr>
          <p:cNvSpPr txBox="1">
            <a:spLocks/>
          </p:cNvSpPr>
          <p:nvPr/>
        </p:nvSpPr>
        <p:spPr>
          <a:xfrm>
            <a:off x="691638" y="3159000"/>
            <a:ext cx="10804362" cy="2849599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b="1">
                <a:effectLst/>
                <a:latin typeface="Consolas" pitchFamily="49" charset="0"/>
                <a:cs typeface="Consolas" pitchFamily="49" charset="0"/>
              </a:defRPr>
            </a:lvl1pPr>
            <a:lvl2pPr marL="990278" indent="-380876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9"/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300" noProof="1"/>
              <a:t>class </a:t>
            </a:r>
            <a:r>
              <a:rPr lang="en-US" sz="2300" noProof="1">
                <a:solidFill>
                  <a:schemeClr val="bg1"/>
                </a:solidFill>
              </a:rPr>
              <a:t>HelloMessage</a:t>
            </a:r>
            <a:r>
              <a:rPr lang="en-US" sz="2300" noProof="1"/>
              <a:t> extends React.Component {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300" noProof="1"/>
              <a:t>  render() {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300" noProof="1"/>
              <a:t>    return (</a:t>
            </a:r>
            <a:r>
              <a:rPr lang="en-US" sz="2300" noProof="1">
                <a:solidFill>
                  <a:schemeClr val="bg1"/>
                </a:solidFill>
              </a:rPr>
              <a:t>&lt;div&gt;</a:t>
            </a:r>
            <a:r>
              <a:rPr lang="en-US" sz="2300" noProof="1">
                <a:solidFill>
                  <a:schemeClr val="bg1"/>
                </a:solidFill>
                <a:latin typeface="+mn-lt"/>
              </a:rPr>
              <a:t>Hello,</a:t>
            </a:r>
            <a:r>
              <a:rPr lang="en-US" sz="2300" noProof="1">
                <a:solidFill>
                  <a:schemeClr val="bg1"/>
                </a:solidFill>
              </a:rPr>
              <a:t> </a:t>
            </a:r>
            <a:r>
              <a:rPr lang="en-US" sz="2300" noProof="1">
                <a:solidFill>
                  <a:schemeClr val="accent2">
                    <a:lumMod val="50000"/>
                  </a:schemeClr>
                </a:solidFill>
              </a:rPr>
              <a:t>{this.props.name}</a:t>
            </a:r>
            <a:r>
              <a:rPr lang="en-US" sz="2300" noProof="1">
                <a:solidFill>
                  <a:schemeClr val="bg1"/>
                </a:solidFill>
              </a:rPr>
              <a:t>!&lt;/div&gt;</a:t>
            </a:r>
            <a:r>
              <a:rPr lang="en-US" sz="2300" noProof="1"/>
              <a:t>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300" noProof="1"/>
              <a:t>  }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300" noProof="1"/>
              <a:t>}</a:t>
            </a:r>
          </a:p>
          <a:p>
            <a:pPr>
              <a:spcBef>
                <a:spcPts val="1200"/>
              </a:spcBef>
              <a:spcAft>
                <a:spcPts val="0"/>
              </a:spcAft>
            </a:pPr>
            <a:r>
              <a:rPr lang="en-US" sz="2300" noProof="1"/>
              <a:t>ReactDOM.render(</a:t>
            </a:r>
            <a:r>
              <a:rPr lang="en-US" sz="2300" noProof="1">
                <a:solidFill>
                  <a:schemeClr val="bg1"/>
                </a:solidFill>
              </a:rPr>
              <a:t>&lt;HelloMessage name="SoftUni" /&gt;</a:t>
            </a:r>
            <a:r>
              <a:rPr lang="en-US" sz="2300" noProof="1"/>
              <a:t>,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300" noProof="1"/>
              <a:t>  document.getElementById('root'));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AC88F34E-A9C6-46EE-AF75-129D2A8D4D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9571" y="3318405"/>
            <a:ext cx="2514334" cy="1338428"/>
          </a:xfrm>
          <a:prstGeom prst="rect">
            <a:avLst/>
          </a:prstGeom>
          <a:ln>
            <a:solidFill>
              <a:schemeClr val="bg2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118326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BAC86B96-E659-487C-9EE4-6183C89D9B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32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5AEE82A4-F387-497C-AFEA-8A41801487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React App – Example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xmlns="" id="{2570DD2E-502B-4EA6-B9C3-61CF0EF67F98}"/>
              </a:ext>
            </a:extLst>
          </p:cNvPr>
          <p:cNvSpPr txBox="1">
            <a:spLocks/>
          </p:cNvSpPr>
          <p:nvPr/>
        </p:nvSpPr>
        <p:spPr>
          <a:xfrm>
            <a:off x="376638" y="1378664"/>
            <a:ext cx="11434362" cy="5219479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b="1">
                <a:effectLst/>
                <a:latin typeface="Consolas" pitchFamily="49" charset="0"/>
                <a:cs typeface="Consolas" pitchFamily="49" charset="0"/>
              </a:defRPr>
            </a:lvl1pPr>
            <a:lvl2pPr marL="990278" indent="-380876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9"/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100" spc="-100" noProof="1"/>
              <a:t>import </a:t>
            </a:r>
            <a:r>
              <a:rPr lang="en-US" sz="2100" spc="-100" noProof="1">
                <a:solidFill>
                  <a:schemeClr val="bg1"/>
                </a:solidFill>
              </a:rPr>
              <a:t>React</a:t>
            </a:r>
            <a:r>
              <a:rPr lang="en-US" sz="2100" spc="-100" noProof="1"/>
              <a:t>, { </a:t>
            </a:r>
            <a:r>
              <a:rPr lang="en-US" sz="2100" spc="-100" noProof="1">
                <a:solidFill>
                  <a:schemeClr val="bg1"/>
                </a:solidFill>
              </a:rPr>
              <a:t>useState</a:t>
            </a:r>
            <a:r>
              <a:rPr lang="en-US" sz="2100" spc="-100" noProof="1"/>
              <a:t> } from 'react';</a:t>
            </a:r>
          </a:p>
          <a:p>
            <a:pPr>
              <a:spcAft>
                <a:spcPts val="0"/>
              </a:spcAft>
            </a:pPr>
            <a:r>
              <a:rPr lang="en-US" sz="2100" spc="-100" noProof="1"/>
              <a:t>function Summator() {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100" spc="-100" noProof="1"/>
              <a:t>  const [num1, setNum1] = useState();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100" spc="-100" noProof="1"/>
              <a:t>  const [num2, setNum2] = useState();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100" spc="-100" noProof="1"/>
              <a:t>  const [sum, setSum] = useState();</a:t>
            </a:r>
          </a:p>
          <a:p>
            <a:pPr>
              <a:spcAft>
                <a:spcPts val="0"/>
              </a:spcAft>
            </a:pPr>
            <a:r>
              <a:rPr lang="en-US" sz="2100" spc="-100" noProof="1"/>
              <a:t>  return (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100" spc="-100" noProof="1"/>
              <a:t>    &lt;div className="Summator"&gt;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100" spc="-100" noProof="1"/>
              <a:t>      &lt;input type='text' value={num1} onChange={</a:t>
            </a:r>
            <a:r>
              <a:rPr lang="en-US" sz="2100" spc="-100" noProof="1">
                <a:solidFill>
                  <a:schemeClr val="bg1"/>
                </a:solidFill>
              </a:rPr>
              <a:t>e =&gt; setNum1(e.target.value)</a:t>
            </a:r>
            <a:r>
              <a:rPr lang="en-US" sz="2100" spc="-100" noProof="1"/>
              <a:t>} /&gt; +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100" spc="-100" noProof="1"/>
              <a:t>      &lt;input type='text' value={num2} onChange={</a:t>
            </a:r>
            <a:r>
              <a:rPr lang="en-US" sz="2100" spc="-100" noProof="1">
                <a:solidFill>
                  <a:schemeClr val="bg1"/>
                </a:solidFill>
              </a:rPr>
              <a:t>e =&gt; setNum2(e.target.value)</a:t>
            </a:r>
            <a:r>
              <a:rPr lang="en-US" sz="2100" spc="-100" noProof="1"/>
              <a:t>} /&gt; =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100" spc="-100" noProof="1"/>
              <a:t>      &lt;input type='text' value={sum} readOnly='true' /&gt;      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100" spc="-100" noProof="1"/>
              <a:t>      &lt;button onClick={</a:t>
            </a:r>
            <a:r>
              <a:rPr lang="en-US" sz="2100" spc="-100" noProof="1">
                <a:solidFill>
                  <a:schemeClr val="bg1"/>
                </a:solidFill>
              </a:rPr>
              <a:t>() =&gt; setSum(</a:t>
            </a:r>
            <a:r>
              <a:rPr lang="bg-BG" sz="2100" spc="-100" noProof="1">
                <a:solidFill>
                  <a:schemeClr val="bg1"/>
                </a:solidFill>
              </a:rPr>
              <a:t/>
            </a:r>
            <a:br>
              <a:rPr lang="bg-BG" sz="2100" spc="-100" noProof="1">
                <a:solidFill>
                  <a:schemeClr val="bg1"/>
                </a:solidFill>
              </a:rPr>
            </a:br>
            <a:r>
              <a:rPr lang="bg-BG" sz="2100" spc="-100" noProof="1">
                <a:solidFill>
                  <a:schemeClr val="bg1"/>
                </a:solidFill>
              </a:rPr>
              <a:t>        </a:t>
            </a:r>
            <a:r>
              <a:rPr lang="en-US" sz="2100" spc="-100" noProof="1">
                <a:solidFill>
                  <a:schemeClr val="bg1"/>
                </a:solidFill>
              </a:rPr>
              <a:t>Number(num1) + Number(num2))</a:t>
            </a:r>
            <a:r>
              <a:rPr lang="en-US" sz="2100" spc="-100" noProof="1"/>
              <a:t>}&gt;Calc Sum&lt;/button&gt;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100" spc="-100" noProof="1"/>
              <a:t>    &lt;/div&gt;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100" spc="-100" noProof="1"/>
              <a:t>  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100" spc="-100" noProof="1"/>
              <a:t>}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D33962EE-7A9E-4D51-8C2B-1BE2008D94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8310" y="1173189"/>
            <a:ext cx="3722134" cy="2661193"/>
          </a:xfrm>
          <a:prstGeom prst="rect">
            <a:avLst/>
          </a:prstGeom>
          <a:ln>
            <a:solidFill>
              <a:schemeClr val="bg2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860236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CDE8C160-3C99-4760-90FC-9B0AA674C992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>
          <a:xfrm>
            <a:off x="5240338" y="1628759"/>
            <a:ext cx="6065837" cy="768350"/>
          </a:xfrm>
        </p:spPr>
        <p:txBody>
          <a:bodyPr/>
          <a:lstStyle/>
          <a:p>
            <a:r>
              <a:rPr lang="en-US" dirty="0"/>
              <a:t>Live Demo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000687E7-DA2B-4361-A6AE-44F632B89E15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>
          <a:xfrm>
            <a:off x="5240338" y="599431"/>
            <a:ext cx="6065837" cy="1089212"/>
          </a:xfrm>
        </p:spPr>
        <p:txBody>
          <a:bodyPr/>
          <a:lstStyle/>
          <a:p>
            <a:r>
              <a:rPr lang="en-US" dirty="0"/>
              <a:t>React</a:t>
            </a:r>
          </a:p>
        </p:txBody>
      </p:sp>
      <p:pic>
        <p:nvPicPr>
          <p:cNvPr id="1026" name="Picture 2" descr="Js, logo, react, react js icon">
            <a:extLst>
              <a:ext uri="{FF2B5EF4-FFF2-40B4-BE49-F238E27FC236}">
                <a16:creationId xmlns:a16="http://schemas.microsoft.com/office/drawing/2014/main" xmlns="" id="{A9BD5B74-5E1B-4DB6-9D61-53FA03D309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9908" y="1651479"/>
            <a:ext cx="2447430" cy="2447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83A7FFC1-2C59-4D93-9729-67AFAA10153F}"/>
              </a:ext>
            </a:extLst>
          </p:cNvPr>
          <p:cNvSpPr/>
          <p:nvPr/>
        </p:nvSpPr>
        <p:spPr>
          <a:xfrm>
            <a:off x="5246818" y="2500780"/>
            <a:ext cx="605287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>
                <a:hlinkClick r:id="rId4"/>
              </a:rPr>
              <a:t>https://repl.it/@nakov/react-js-example</a:t>
            </a:r>
            <a:endParaRPr lang="en-US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769A7786-BB0A-4191-ADF1-584D28F68F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43461" y="3275657"/>
            <a:ext cx="5059586" cy="3123343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493259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8CB20CA0-0082-46FE-B9BD-10C86312865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en-US" dirty="0"/>
              <a:t>Two major mobile app platforms: </a:t>
            </a:r>
            <a:r>
              <a:rPr lang="en-US" b="1" dirty="0">
                <a:solidFill>
                  <a:schemeClr val="bg1"/>
                </a:solidFill>
              </a:rPr>
              <a:t>Android</a:t>
            </a:r>
            <a:r>
              <a:rPr lang="en-US" b="1" dirty="0"/>
              <a:t> </a:t>
            </a:r>
            <a:r>
              <a:rPr lang="en-US" dirty="0"/>
              <a:t>and </a:t>
            </a:r>
            <a:r>
              <a:rPr lang="en-US" b="1" dirty="0">
                <a:solidFill>
                  <a:schemeClr val="bg1"/>
                </a:solidFill>
              </a:rPr>
              <a:t>iOS</a:t>
            </a:r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Mobile app</a:t>
            </a:r>
            <a:r>
              <a:rPr lang="en-US" b="1" dirty="0"/>
              <a:t> </a:t>
            </a:r>
            <a:r>
              <a:rPr lang="en-US" dirty="0"/>
              <a:t>development technologies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Android</a:t>
            </a:r>
            <a:r>
              <a:rPr lang="en-US" dirty="0"/>
              <a:t>: Java / Kotlin + Android SDK + Android Studio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iOS</a:t>
            </a:r>
            <a:r>
              <a:rPr lang="en-US" dirty="0"/>
              <a:t>: Swift (or Objective-C) + iOS SDK + </a:t>
            </a:r>
            <a:r>
              <a:rPr lang="en-US" noProof="1"/>
              <a:t>Xcode</a:t>
            </a:r>
            <a:r>
              <a:rPr lang="en-US" dirty="0"/>
              <a:t> + Mac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Hybrid mobile apps</a:t>
            </a:r>
            <a:r>
              <a:rPr lang="en-US" dirty="0"/>
              <a:t>: JS + HTML5 + WebView (e.g. Cordova)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Native JS mobile apps</a:t>
            </a:r>
            <a:r>
              <a:rPr lang="en-US" dirty="0"/>
              <a:t>: JavaScript + native UI</a:t>
            </a:r>
          </a:p>
          <a:p>
            <a:pPr lvl="2">
              <a:buClr>
                <a:schemeClr val="tx1"/>
              </a:buClr>
            </a:pPr>
            <a:r>
              <a:rPr lang="en-US" dirty="0"/>
              <a:t>Examples: React Native, </a:t>
            </a:r>
            <a:r>
              <a:rPr lang="en-US" noProof="1"/>
              <a:t>NativeScript</a:t>
            </a:r>
            <a:endParaRPr lang="en-US" dirty="0"/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Others</a:t>
            </a:r>
            <a:r>
              <a:rPr lang="en-US" dirty="0"/>
              <a:t>: Xamarin (C#), Flutter (Dart)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08752763-A871-40EE-A081-3970D210B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Mobile Apps – Technologies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xmlns="" id="{43ED5FD8-06B4-47C0-99D7-E5A3A9B776ED}"/>
              </a:ext>
            </a:extLst>
          </p:cNvPr>
          <p:cNvSpPr txBox="1">
            <a:spLocks/>
          </p:cNvSpPr>
          <p:nvPr/>
        </p:nvSpPr>
        <p:spPr>
          <a:xfrm>
            <a:off x="11631000" y="6507000"/>
            <a:ext cx="48944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D0685F56-3608-454D-861A-1220752ACB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6000" y="1533147"/>
            <a:ext cx="1498230" cy="149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399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559A644C-E361-47FC-82A8-786F11CF88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35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B3C81D40-720E-466C-8C6E-56B50ADA59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 </a:t>
            </a:r>
            <a:r>
              <a:rPr lang="en-US"/>
              <a:t>Native Mobile App – Example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xmlns="" id="{FB5137FA-2B5E-44B9-94FB-14E249B12304}"/>
              </a:ext>
            </a:extLst>
          </p:cNvPr>
          <p:cNvSpPr txBox="1">
            <a:spLocks/>
          </p:cNvSpPr>
          <p:nvPr/>
        </p:nvSpPr>
        <p:spPr>
          <a:xfrm>
            <a:off x="420970" y="1329504"/>
            <a:ext cx="11350060" cy="5296423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b="1">
                <a:effectLst/>
                <a:latin typeface="Consolas" pitchFamily="49" charset="0"/>
                <a:cs typeface="Consolas" pitchFamily="49" charset="0"/>
              </a:defRPr>
            </a:lvl1pPr>
            <a:lvl2pPr marL="990278" indent="-380876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9"/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000" noProof="1"/>
              <a:t>import React, { useState } from '</a:t>
            </a:r>
            <a:r>
              <a:rPr lang="en-US" sz="2000" noProof="1">
                <a:solidFill>
                  <a:schemeClr val="bg1"/>
                </a:solidFill>
              </a:rPr>
              <a:t>react</a:t>
            </a:r>
            <a:r>
              <a:rPr lang="en-US" sz="2000" noProof="1"/>
              <a:t>';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000" noProof="1"/>
              <a:t>import {View, TextInput, Text, Button } from '</a:t>
            </a:r>
            <a:r>
              <a:rPr lang="en-US" sz="2000" noProof="1">
                <a:solidFill>
                  <a:schemeClr val="bg1"/>
                </a:solidFill>
              </a:rPr>
              <a:t>react-native</a:t>
            </a:r>
            <a:r>
              <a:rPr lang="en-US" sz="2000" noProof="1"/>
              <a:t>';</a:t>
            </a:r>
          </a:p>
          <a:p>
            <a:pPr>
              <a:spcAft>
                <a:spcPts val="0"/>
              </a:spcAft>
            </a:pPr>
            <a:r>
              <a:rPr lang="en-US" sz="2000" noProof="1"/>
              <a:t>export default function Summator() {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000" noProof="1"/>
              <a:t>  const [num1, setNum1] = useState();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000" noProof="1"/>
              <a:t>  const [num2, setNum2] = useState();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000" noProof="1"/>
              <a:t>  const [sum, setSum] = useState();</a:t>
            </a:r>
          </a:p>
          <a:p>
            <a:pPr>
              <a:spcAft>
                <a:spcPts val="0"/>
              </a:spcAft>
            </a:pPr>
            <a:r>
              <a:rPr lang="en-US" sz="2000" noProof="1"/>
              <a:t>  return (</a:t>
            </a:r>
            <a:r>
              <a:rPr lang="en-US" sz="2000" noProof="1">
                <a:solidFill>
                  <a:schemeClr val="bg1"/>
                </a:solidFill>
              </a:rPr>
              <a:t>&lt;View </a:t>
            </a:r>
            <a:r>
              <a:rPr lang="en-US" sz="2000" noProof="1"/>
              <a:t>style={{…}}</a:t>
            </a:r>
            <a:r>
              <a:rPr lang="en-US" sz="2000" noProof="1">
                <a:solidFill>
                  <a:schemeClr val="bg1"/>
                </a:solidFill>
              </a:rPr>
              <a:t>&gt;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000" noProof="1"/>
              <a:t>    </a:t>
            </a:r>
            <a:r>
              <a:rPr lang="en-US" sz="2000" noProof="1">
                <a:solidFill>
                  <a:schemeClr val="bg1"/>
                </a:solidFill>
              </a:rPr>
              <a:t>&lt;TextInput</a:t>
            </a:r>
            <a:r>
              <a:rPr lang="en-US" sz="2000" noProof="1"/>
              <a:t> style={{…}} value={num1}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000" noProof="1"/>
              <a:t>      onChangeText={text =&gt; setNum1(text)} </a:t>
            </a:r>
            <a:r>
              <a:rPr lang="en-US" sz="2000" noProof="1">
                <a:solidFill>
                  <a:schemeClr val="bg1"/>
                </a:solidFill>
              </a:rPr>
              <a:t>/&gt;</a:t>
            </a:r>
            <a:r>
              <a:rPr lang="en-US" sz="2000" noProof="1"/>
              <a:t>&lt;Text&gt;+&lt;/Text&gt;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000" noProof="1"/>
              <a:t>    </a:t>
            </a:r>
            <a:r>
              <a:rPr lang="en-US" sz="2000" noProof="1">
                <a:solidFill>
                  <a:schemeClr val="bg1"/>
                </a:solidFill>
              </a:rPr>
              <a:t>&lt;TextInput </a:t>
            </a:r>
            <a:r>
              <a:rPr lang="en-US" sz="2000" noProof="1"/>
              <a:t>style={{…}} value={num2}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000" noProof="1"/>
              <a:t>      onChangeText={text =&gt; setNum2(text)} </a:t>
            </a:r>
            <a:r>
              <a:rPr lang="en-US" sz="2000" noProof="1">
                <a:solidFill>
                  <a:schemeClr val="bg1"/>
                </a:solidFill>
              </a:rPr>
              <a:t>/&gt;</a:t>
            </a:r>
            <a:r>
              <a:rPr lang="en-US" sz="2000" noProof="1"/>
              <a:t>&lt;Text&gt;=&lt;/Text&gt;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000" noProof="1"/>
              <a:t>    </a:t>
            </a:r>
            <a:r>
              <a:rPr lang="en-US" sz="2000" noProof="1">
                <a:solidFill>
                  <a:schemeClr val="bg1"/>
                </a:solidFill>
              </a:rPr>
              <a:t>&lt;TextInput </a:t>
            </a:r>
            <a:r>
              <a:rPr lang="en-US" sz="2000" noProof="1"/>
              <a:t>style={{…}} value={sum} editable={false} </a:t>
            </a:r>
            <a:r>
              <a:rPr lang="en-US" sz="2000" noProof="1">
                <a:solidFill>
                  <a:schemeClr val="bg1"/>
                </a:solidFill>
              </a:rPr>
              <a:t>/&gt;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000" noProof="1"/>
              <a:t>    </a:t>
            </a:r>
            <a:r>
              <a:rPr lang="en-US" sz="2000" noProof="1">
                <a:solidFill>
                  <a:schemeClr val="bg1"/>
                </a:solidFill>
              </a:rPr>
              <a:t>&lt;Button </a:t>
            </a:r>
            <a:r>
              <a:rPr lang="en-US" sz="2000" noProof="1"/>
              <a:t>title="Calc Sum" onPress={() =&gt; </a:t>
            </a:r>
            <a:br>
              <a:rPr lang="en-US" sz="2000" noProof="1"/>
            </a:br>
            <a:r>
              <a:rPr lang="en-US" sz="2000" noProof="1"/>
              <a:t>      setSum("" + (Number(num1) + Number(num2)))} </a:t>
            </a:r>
            <a:r>
              <a:rPr lang="en-US" sz="2000" noProof="1">
                <a:solidFill>
                  <a:schemeClr val="bg1"/>
                </a:solidFill>
              </a:rPr>
              <a:t>/&gt;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000" noProof="1"/>
              <a:t>  </a:t>
            </a:r>
            <a:r>
              <a:rPr lang="en-US" sz="2000" noProof="1">
                <a:solidFill>
                  <a:schemeClr val="bg1"/>
                </a:solidFill>
              </a:rPr>
              <a:t>&lt;/View&gt;</a:t>
            </a:r>
            <a:r>
              <a:rPr lang="en-US" sz="2000" noProof="1"/>
              <a:t>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000" noProof="1"/>
              <a:t>}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9E566EA4-C8CD-466D-A731-173AB5869D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0161" y="1207135"/>
            <a:ext cx="2214133" cy="4364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934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CDE8C160-3C99-4760-90FC-9B0AA674C992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>
          <a:xfrm>
            <a:off x="4937046" y="2784229"/>
            <a:ext cx="6672421" cy="768350"/>
          </a:xfrm>
        </p:spPr>
        <p:txBody>
          <a:bodyPr/>
          <a:lstStyle/>
          <a:p>
            <a:r>
              <a:rPr lang="en-US" dirty="0"/>
              <a:t>Live Demo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000687E7-DA2B-4361-A6AE-44F632B89E15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>
          <a:xfrm>
            <a:off x="4937046" y="1674000"/>
            <a:ext cx="6672421" cy="1089212"/>
          </a:xfrm>
        </p:spPr>
        <p:txBody>
          <a:bodyPr/>
          <a:lstStyle/>
          <a:p>
            <a:r>
              <a:rPr lang="en-US" dirty="0"/>
              <a:t>React Native App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73CC0F57-6DF1-4EF6-97F4-7405C2DBE7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1000" y="703223"/>
            <a:ext cx="2214133" cy="436485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7930138D-75E3-4656-83BE-56FADD1F6765}"/>
              </a:ext>
            </a:extLst>
          </p:cNvPr>
          <p:cNvSpPr/>
          <p:nvPr/>
        </p:nvSpPr>
        <p:spPr>
          <a:xfrm>
            <a:off x="4794451" y="3654000"/>
            <a:ext cx="69576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hlinkClick r:id="rId4"/>
              </a:rPr>
              <a:t>https://snack.expo.io/@nakov/summator-react-native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22634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xmlns="" id="{215D8772-1696-4874-9EEB-70FAC096D286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>
          <a:xfrm>
            <a:off x="1978125" y="4632898"/>
            <a:ext cx="8235750" cy="1811102"/>
          </a:xfrm>
        </p:spPr>
        <p:txBody>
          <a:bodyPr/>
          <a:lstStyle/>
          <a:p>
            <a:r>
              <a:rPr lang="en-US" dirty="0"/>
              <a:t>Back-End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51E621A5-58CA-4FC1-BE2E-00A5E24663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6477" y="1513050"/>
            <a:ext cx="2199523" cy="2212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68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xmlns="" id="{8362F6F9-1290-4F05-BC31-92091C0AE2C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38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DF9AF3DF-082C-47B7-B837-931F739A62A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Back-end technologies</a:t>
            </a:r>
            <a:r>
              <a:rPr lang="en-US" b="1" dirty="0"/>
              <a:t> </a:t>
            </a:r>
            <a:r>
              <a:rPr lang="en-US" dirty="0"/>
              <a:t>are about server-side programming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Data management </a:t>
            </a:r>
            <a:r>
              <a:rPr lang="en-US" dirty="0"/>
              <a:t>technologies and </a:t>
            </a:r>
            <a:r>
              <a:rPr lang="en-US" b="1" dirty="0">
                <a:solidFill>
                  <a:schemeClr val="bg1"/>
                </a:solidFill>
              </a:rPr>
              <a:t>ORM frameworks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Backend </a:t>
            </a:r>
            <a:r>
              <a:rPr lang="en-US" b="1" dirty="0">
                <a:solidFill>
                  <a:schemeClr val="bg1"/>
                </a:solidFill>
              </a:rPr>
              <a:t>Web frameworks </a:t>
            </a:r>
            <a:r>
              <a:rPr lang="en-US" dirty="0"/>
              <a:t>and </a:t>
            </a:r>
            <a:r>
              <a:rPr lang="en-US" b="1" dirty="0">
                <a:solidFill>
                  <a:schemeClr val="bg1"/>
                </a:solidFill>
              </a:rPr>
              <a:t>MVC</a:t>
            </a:r>
            <a:r>
              <a:rPr lang="en-US" dirty="0"/>
              <a:t> frameworks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REST API </a:t>
            </a:r>
            <a:r>
              <a:rPr lang="en-US" dirty="0"/>
              <a:t>frameworks, </a:t>
            </a:r>
            <a:r>
              <a:rPr lang="en-US" b="1" dirty="0">
                <a:solidFill>
                  <a:schemeClr val="bg1"/>
                </a:solidFill>
              </a:rPr>
              <a:t>reactive</a:t>
            </a:r>
            <a:r>
              <a:rPr lang="en-US" dirty="0"/>
              <a:t> APIs, other services and APIs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Microservices</a:t>
            </a:r>
            <a:r>
              <a:rPr lang="bg-BG" dirty="0"/>
              <a:t>, </a:t>
            </a:r>
            <a:r>
              <a:rPr lang="en-US" b="1" dirty="0">
                <a:solidFill>
                  <a:schemeClr val="bg1"/>
                </a:solidFill>
              </a:rPr>
              <a:t>containers</a:t>
            </a:r>
            <a:r>
              <a:rPr lang="en-US" dirty="0"/>
              <a:t> and </a:t>
            </a:r>
            <a:r>
              <a:rPr lang="en-US" b="1" dirty="0">
                <a:solidFill>
                  <a:schemeClr val="bg1"/>
                </a:solidFill>
              </a:rPr>
              <a:t>cloud</a:t>
            </a:r>
          </a:p>
          <a:p>
            <a:pPr>
              <a:spcBef>
                <a:spcPts val="1200"/>
              </a:spcBef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Back-end</a:t>
            </a:r>
            <a:r>
              <a:rPr lang="en-US" b="1" dirty="0"/>
              <a:t> </a:t>
            </a:r>
            <a:r>
              <a:rPr lang="en-US" b="1" dirty="0">
                <a:solidFill>
                  <a:schemeClr val="bg1"/>
                </a:solidFill>
              </a:rPr>
              <a:t>developers</a:t>
            </a:r>
            <a:r>
              <a:rPr lang="en-US" dirty="0"/>
              <a:t> work on the server-side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They deal with the business logic,</a:t>
            </a:r>
            <a:r>
              <a:rPr lang="bg-BG" dirty="0"/>
              <a:t> </a:t>
            </a:r>
            <a:br>
              <a:rPr lang="bg-BG" dirty="0"/>
            </a:br>
            <a:r>
              <a:rPr lang="en-US" dirty="0"/>
              <a:t>data processing, data storage, APIs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09692430-3613-4AA6-A6D5-F728026F2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Back-End Technologies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7AEB0124-80A9-40D2-927C-CCD6B88AB2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01120" y="1771077"/>
            <a:ext cx="1309091" cy="1309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893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BF991559-DE7B-4178-B6C6-B6716A10768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39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31241CAF-69CC-4F31-B668-E48842837BB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Databases</a:t>
            </a:r>
            <a:r>
              <a:rPr lang="en-US" dirty="0"/>
              <a:t> hold and manage data in the back-end systems</a:t>
            </a:r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Relational</a:t>
            </a:r>
            <a:r>
              <a:rPr lang="en-US" b="1" dirty="0"/>
              <a:t> </a:t>
            </a:r>
            <a:r>
              <a:rPr lang="en-US" b="1" dirty="0">
                <a:solidFill>
                  <a:schemeClr val="bg1"/>
                </a:solidFill>
              </a:rPr>
              <a:t>databases</a:t>
            </a:r>
            <a:r>
              <a:rPr lang="en-US" dirty="0"/>
              <a:t> (RDBMS)</a:t>
            </a:r>
            <a:endParaRPr lang="en-US" b="1" dirty="0"/>
          </a:p>
          <a:p>
            <a:pPr lvl="1">
              <a:buClr>
                <a:schemeClr val="tx1"/>
              </a:buClr>
            </a:pPr>
            <a:r>
              <a:rPr lang="en-US" dirty="0"/>
              <a:t>Hold data in </a:t>
            </a:r>
            <a:r>
              <a:rPr lang="en-US" b="1" dirty="0">
                <a:solidFill>
                  <a:schemeClr val="bg1"/>
                </a:solidFill>
              </a:rPr>
              <a:t>tables</a:t>
            </a:r>
            <a:r>
              <a:rPr lang="en-US" dirty="0"/>
              <a:t> </a:t>
            </a:r>
            <a:r>
              <a:rPr lang="en-US" dirty="0">
                <a:solidFill>
                  <a:schemeClr val="bg1"/>
                </a:solidFill>
              </a:rPr>
              <a:t>+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relationships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Use the </a:t>
            </a:r>
            <a:r>
              <a:rPr lang="en-US" b="1" dirty="0">
                <a:solidFill>
                  <a:schemeClr val="bg1"/>
                </a:solidFill>
              </a:rPr>
              <a:t>SQL</a:t>
            </a:r>
            <a:r>
              <a:rPr lang="en-US" dirty="0"/>
              <a:t> language to query / modify data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Examples: MySQL, PostgreSQL, Web SQL in HTML5</a:t>
            </a:r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NoSQL databases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Hold collections of documents or key-value pairs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Examples: MongoDB, </a:t>
            </a:r>
            <a:r>
              <a:rPr lang="en-US" dirty="0" err="1"/>
              <a:t>IndexedDB</a:t>
            </a:r>
            <a:r>
              <a:rPr lang="en-US" dirty="0"/>
              <a:t> in HTML5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06C84298-C4A6-45F5-99C7-F6F8F8CF7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238E4FE2-5143-440B-B73C-158732D5C6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906000" y="2294903"/>
            <a:ext cx="1665605" cy="166560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0D09D910-776B-4901-A775-E075AB5AF2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35408" y="4599459"/>
            <a:ext cx="1806789" cy="1806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643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0673" y="1448104"/>
            <a:ext cx="9049234" cy="5207396"/>
          </a:xfrm>
        </p:spPr>
        <p:txBody>
          <a:bodyPr/>
          <a:lstStyle/>
          <a:p>
            <a:pPr marL="442912" lvl="1" indent="0">
              <a:lnSpc>
                <a:spcPct val="110000"/>
              </a:lnSpc>
              <a:buNone/>
            </a:pPr>
            <a:r>
              <a:rPr lang="en-US" sz="3600" dirty="0"/>
              <a:t>4. Software Engineering Concepts</a:t>
            </a:r>
          </a:p>
          <a:p>
            <a:pPr lvl="2">
              <a:lnSpc>
                <a:spcPct val="110000"/>
              </a:lnSpc>
            </a:pPr>
            <a:r>
              <a:rPr lang="en-US" sz="3400" dirty="0"/>
              <a:t>Software Development Lifecycle</a:t>
            </a:r>
          </a:p>
          <a:p>
            <a:pPr lvl="2">
              <a:lnSpc>
                <a:spcPct val="110000"/>
              </a:lnSpc>
            </a:pPr>
            <a:r>
              <a:rPr lang="en-US" sz="3400" dirty="0"/>
              <a:t>Software Quality Assurance (QA)</a:t>
            </a:r>
          </a:p>
          <a:p>
            <a:pPr lvl="2">
              <a:lnSpc>
                <a:spcPct val="110000"/>
              </a:lnSpc>
            </a:pPr>
            <a:r>
              <a:rPr lang="en-US" sz="3400" dirty="0"/>
              <a:t>Unit Testing</a:t>
            </a:r>
          </a:p>
          <a:p>
            <a:pPr lvl="2">
              <a:lnSpc>
                <a:spcPct val="110000"/>
              </a:lnSpc>
            </a:pPr>
            <a:r>
              <a:rPr lang="en-US" sz="3400" dirty="0"/>
              <a:t>Source Control Systems</a:t>
            </a:r>
          </a:p>
          <a:p>
            <a:pPr lvl="2">
              <a:lnSpc>
                <a:spcPct val="110000"/>
              </a:lnSpc>
            </a:pPr>
            <a:r>
              <a:rPr lang="en-US" sz="3400" dirty="0"/>
              <a:t>Project Trackers and Kanban Boards</a:t>
            </a:r>
          </a:p>
        </p:txBody>
      </p:sp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 (3)</a:t>
            </a:r>
            <a:endParaRPr lang="bg-BG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xmlns="" id="{19741A9A-803E-418A-8151-0FD6AB13CC64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0412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1937A4AA-DE25-417D-911B-8A6C2933AC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40</a:t>
            </a:fld>
            <a:endParaRPr lang="en-US" noProof="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AF854B9C-F90B-4B8B-BDFF-5246E7ACDB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Web SQL </a:t>
            </a:r>
            <a:r>
              <a:rPr lang="en-US" dirty="0"/>
              <a:t>is a relational database, embedded the Web browsers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It is fully functional </a:t>
            </a:r>
            <a:r>
              <a:rPr lang="en-US" b="1" dirty="0">
                <a:solidFill>
                  <a:schemeClr val="bg1"/>
                </a:solidFill>
              </a:rPr>
              <a:t>RDBMS system</a:t>
            </a:r>
            <a:r>
              <a:rPr lang="en-US" dirty="0"/>
              <a:t>, runs at the </a:t>
            </a:r>
            <a:r>
              <a:rPr lang="en-US" b="1" dirty="0">
                <a:solidFill>
                  <a:schemeClr val="bg1"/>
                </a:solidFill>
              </a:rPr>
              <a:t>client-side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7771D658-EC85-4642-82F7-BA4608088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SQL – Example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B34A4920-1503-498A-B58E-66012E4FA7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182" y="2661049"/>
            <a:ext cx="11083636" cy="3840101"/>
          </a:xfrm>
          <a:prstGeom prst="rect">
            <a:avLst/>
          </a:prstGeom>
          <a:ln>
            <a:solidFill>
              <a:schemeClr val="bg2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593539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CDE8C160-3C99-4760-90FC-9B0AA674C992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>
          <a:xfrm>
            <a:off x="5240338" y="1861288"/>
            <a:ext cx="6065837" cy="768350"/>
          </a:xfrm>
        </p:spPr>
        <p:txBody>
          <a:bodyPr/>
          <a:lstStyle/>
          <a:p>
            <a:r>
              <a:rPr lang="en-US" dirty="0"/>
              <a:t>Live Demo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000687E7-DA2B-4361-A6AE-44F632B89E15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>
          <a:xfrm>
            <a:off x="5240338" y="820426"/>
            <a:ext cx="6065837" cy="1089212"/>
          </a:xfrm>
        </p:spPr>
        <p:txBody>
          <a:bodyPr/>
          <a:lstStyle/>
          <a:p>
            <a:r>
              <a:rPr lang="en-US" dirty="0"/>
              <a:t>Web SQL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D5DF3955-51A1-45B7-AC6C-CD4510F6F7E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58676" y="1877402"/>
            <a:ext cx="2068418" cy="206583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B34DB26A-8E24-47CE-A3C3-C46B6219C20B}"/>
              </a:ext>
            </a:extLst>
          </p:cNvPr>
          <p:cNvSpPr/>
          <p:nvPr/>
        </p:nvSpPr>
        <p:spPr>
          <a:xfrm>
            <a:off x="6115807" y="2680780"/>
            <a:ext cx="431489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>
                <a:hlinkClick r:id="rId5"/>
              </a:rPr>
              <a:t>https://w3schools.com/sql/</a:t>
            </a:r>
            <a:r>
              <a:rPr lang="en-US" sz="2800" dirty="0"/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8C6EFE5F-8E2B-401E-9B78-3BE3E5E0C7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49414" y="3610203"/>
            <a:ext cx="6620558" cy="2293797"/>
          </a:xfrm>
          <a:prstGeom prst="rect">
            <a:avLst/>
          </a:prstGeom>
          <a:ln>
            <a:solidFill>
              <a:schemeClr val="bg2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03812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EA3E740E-3D1B-4C9F-8495-A004E2A6A0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42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35755380-2FC8-44E4-963E-12DFC1C476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Clr>
                <a:schemeClr val="tx1"/>
              </a:buClr>
              <a:buSzPct val="100000"/>
            </a:pPr>
            <a:r>
              <a:rPr lang="en-US" b="1" dirty="0">
                <a:solidFill>
                  <a:schemeClr val="bg1"/>
                </a:solidFill>
              </a:rPr>
              <a:t>ORM frameworks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/>
              <a:t>(object-relational mapping) allow persisting objects in relational database (by mapping classes to tables)</a:t>
            </a:r>
          </a:p>
          <a:p>
            <a:pPr lvl="1">
              <a:buClr>
                <a:schemeClr val="tx1"/>
              </a:buClr>
              <a:buSzPct val="100000"/>
            </a:pPr>
            <a:r>
              <a:rPr lang="en-US" dirty="0"/>
              <a:t>E.g. store JS objects in MySQL database</a:t>
            </a:r>
          </a:p>
          <a:p>
            <a:pPr>
              <a:buClr>
                <a:schemeClr val="tx1"/>
              </a:buClr>
              <a:buSzPct val="100000"/>
            </a:pPr>
            <a:r>
              <a:rPr lang="en-US" dirty="0"/>
              <a:t>Popular ORM frameworks:</a:t>
            </a:r>
          </a:p>
          <a:p>
            <a:pPr lvl="1">
              <a:buClr>
                <a:schemeClr val="tx1"/>
              </a:buClr>
              <a:buSzPct val="100000"/>
            </a:pPr>
            <a:r>
              <a:rPr lang="en-US" b="1" dirty="0">
                <a:solidFill>
                  <a:schemeClr val="bg1"/>
                </a:solidFill>
              </a:rPr>
              <a:t>Entity Framework</a:t>
            </a:r>
            <a:r>
              <a:rPr lang="en-US" b="1" dirty="0"/>
              <a:t> </a:t>
            </a:r>
            <a:r>
              <a:rPr lang="en-US" dirty="0"/>
              <a:t>(C#)</a:t>
            </a:r>
          </a:p>
          <a:p>
            <a:pPr lvl="1">
              <a:buClr>
                <a:schemeClr val="tx1"/>
              </a:buClr>
              <a:buSzPct val="100000"/>
            </a:pPr>
            <a:r>
              <a:rPr lang="en-US" b="1" dirty="0">
                <a:solidFill>
                  <a:schemeClr val="bg1"/>
                </a:solidFill>
              </a:rPr>
              <a:t>Hibernate</a:t>
            </a:r>
            <a:r>
              <a:rPr lang="en-US" dirty="0"/>
              <a:t> (Java)</a:t>
            </a:r>
          </a:p>
          <a:p>
            <a:pPr lvl="1">
              <a:buClr>
                <a:schemeClr val="tx1"/>
              </a:buClr>
              <a:buSzPct val="100000"/>
            </a:pPr>
            <a:r>
              <a:rPr lang="en-US" b="1" dirty="0" err="1">
                <a:solidFill>
                  <a:schemeClr val="bg1"/>
                </a:solidFill>
              </a:rPr>
              <a:t>Sequelize</a:t>
            </a:r>
            <a:r>
              <a:rPr lang="en-US" dirty="0"/>
              <a:t> (JavaScript)</a:t>
            </a:r>
          </a:p>
          <a:p>
            <a:pPr lvl="1">
              <a:buClr>
                <a:schemeClr val="tx1"/>
              </a:buClr>
              <a:buSzPct val="100000"/>
            </a:pPr>
            <a:r>
              <a:rPr lang="en-US" b="1" dirty="0" err="1">
                <a:solidFill>
                  <a:schemeClr val="bg1"/>
                </a:solidFill>
              </a:rPr>
              <a:t>SQLAlchemy</a:t>
            </a:r>
            <a:r>
              <a:rPr lang="en-US" dirty="0"/>
              <a:t> (Python)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BF0B86C5-A33C-4BB3-8BDF-9308EF9F4C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ORM Frameworks</a:t>
            </a:r>
          </a:p>
        </p:txBody>
      </p:sp>
      <p:pic>
        <p:nvPicPr>
          <p:cNvPr id="3074" name="Picture 2" descr="Introducing ORM, O/RM, and O/R mapping - Learning Spring ...">
            <a:extLst>
              <a:ext uri="{FF2B5EF4-FFF2-40B4-BE49-F238E27FC236}">
                <a16:creationId xmlns:a16="http://schemas.microsoft.com/office/drawing/2014/main" xmlns="" id="{C9147640-C781-47FD-B8A0-B559774E5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5300" y="3155559"/>
            <a:ext cx="6100681" cy="2430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7968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0296B1A0-BBA2-47E1-BF62-43F7D07CB69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43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6F1D171A-5595-48BA-95A6-73C16BD6B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ORM Example – </a:t>
            </a:r>
            <a:r>
              <a:rPr lang="en-US" dirty="0" err="1"/>
              <a:t>JayData</a:t>
            </a:r>
            <a:r>
              <a:rPr lang="en-US" dirty="0"/>
              <a:t> ORM for Web SQL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xmlns="" id="{D9761EF4-14E8-4315-87BF-CB6B66F1F2B8}"/>
              </a:ext>
            </a:extLst>
          </p:cNvPr>
          <p:cNvSpPr txBox="1">
            <a:spLocks/>
          </p:cNvSpPr>
          <p:nvPr/>
        </p:nvSpPr>
        <p:spPr>
          <a:xfrm>
            <a:off x="434608" y="1371948"/>
            <a:ext cx="11318422" cy="5111757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b="1">
                <a:effectLst/>
                <a:latin typeface="Consolas" pitchFamily="49" charset="0"/>
                <a:cs typeface="Consolas" pitchFamily="49" charset="0"/>
              </a:defRPr>
            </a:lvl1pPr>
            <a:lvl2pPr marL="990278" indent="-380876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9"/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&lt;script src="</a:t>
            </a:r>
            <a:r>
              <a:rPr lang="en-US" sz="2200" noProof="1">
                <a:latin typeface="+mn-lt"/>
              </a:rPr>
              <a:t>https://unpkg.com/jaydata@1.5.10/public/</a:t>
            </a:r>
            <a:r>
              <a:rPr lang="en-US" sz="2200" noProof="1">
                <a:solidFill>
                  <a:schemeClr val="bg1"/>
                </a:solidFill>
                <a:latin typeface="+mn-lt"/>
              </a:rPr>
              <a:t>jaydata.js</a:t>
            </a:r>
            <a:r>
              <a:rPr lang="en-US" sz="2200" noProof="1"/>
              <a:t>"&gt;&lt;/script&gt;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&lt;script&gt;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  let </a:t>
            </a:r>
            <a:r>
              <a:rPr lang="en-US" sz="2200" noProof="1">
                <a:solidFill>
                  <a:schemeClr val="bg1"/>
                </a:solidFill>
              </a:rPr>
              <a:t>Task</a:t>
            </a:r>
            <a:r>
              <a:rPr lang="en-US" sz="2200" noProof="1"/>
              <a:t> = $data.Entity.extend("Task", {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    </a:t>
            </a:r>
            <a:r>
              <a:rPr lang="en-US" sz="2200" noProof="1">
                <a:solidFill>
                  <a:schemeClr val="bg1"/>
                </a:solidFill>
              </a:rPr>
              <a:t>Id</a:t>
            </a:r>
            <a:r>
              <a:rPr lang="en-US" sz="2200" noProof="1"/>
              <a:t>: { type: "int", key: true, computed: true },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    </a:t>
            </a:r>
            <a:r>
              <a:rPr lang="en-US" sz="2200" noProof="1">
                <a:solidFill>
                  <a:schemeClr val="bg1"/>
                </a:solidFill>
              </a:rPr>
              <a:t>Task</a:t>
            </a:r>
            <a:r>
              <a:rPr lang="en-US" sz="2200" noProof="1"/>
              <a:t>: { type: String, required: true, maxLength: 200 },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    </a:t>
            </a:r>
            <a:r>
              <a:rPr lang="en-US" sz="2200" noProof="1">
                <a:solidFill>
                  <a:schemeClr val="bg1"/>
                </a:solidFill>
              </a:rPr>
              <a:t>DueDate</a:t>
            </a:r>
            <a:r>
              <a:rPr lang="en-US" sz="2200" noProof="1"/>
              <a:t>: { type: Date },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    </a:t>
            </a:r>
            <a:r>
              <a:rPr lang="en-US" sz="2200" noProof="1">
                <a:solidFill>
                  <a:schemeClr val="bg1"/>
                </a:solidFill>
              </a:rPr>
              <a:t>Completed</a:t>
            </a:r>
            <a:r>
              <a:rPr lang="en-US" sz="2200" noProof="1"/>
              <a:t>: { type: Boolean }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  });</a:t>
            </a:r>
          </a:p>
          <a:p>
            <a:pPr>
              <a:spcAft>
                <a:spcPts val="0"/>
              </a:spcAft>
            </a:pPr>
            <a:r>
              <a:rPr lang="en-US" sz="2200" noProof="1"/>
              <a:t>  let </a:t>
            </a:r>
            <a:r>
              <a:rPr lang="en-US" sz="2200" noProof="1">
                <a:solidFill>
                  <a:schemeClr val="bg1"/>
                </a:solidFill>
              </a:rPr>
              <a:t>TodoDatabase</a:t>
            </a:r>
            <a:r>
              <a:rPr lang="en-US" sz="2200" noProof="1"/>
              <a:t> = $data.EntityContext.extend("TodoDatabase", {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    </a:t>
            </a:r>
            <a:r>
              <a:rPr lang="en-US" sz="2200" noProof="1">
                <a:solidFill>
                  <a:schemeClr val="bg1"/>
                </a:solidFill>
              </a:rPr>
              <a:t>Tasks</a:t>
            </a:r>
            <a:r>
              <a:rPr lang="en-US" sz="2200" noProof="1"/>
              <a:t>: { type: $data.EntitySet, elementType: "Task" }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  });</a:t>
            </a:r>
          </a:p>
          <a:p>
            <a:pPr>
              <a:spcAft>
                <a:spcPts val="0"/>
              </a:spcAft>
            </a:pPr>
            <a:r>
              <a:rPr lang="en-US" sz="2200" noProof="1"/>
              <a:t>  let todoDB = new TodoDatabase({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    provider: '</a:t>
            </a:r>
            <a:r>
              <a:rPr lang="en-US" sz="2200" noProof="1">
                <a:solidFill>
                  <a:schemeClr val="bg1"/>
                </a:solidFill>
              </a:rPr>
              <a:t>webSql</a:t>
            </a:r>
            <a:r>
              <a:rPr lang="en-US" sz="2200" noProof="1"/>
              <a:t>', databaseName: '</a:t>
            </a:r>
            <a:r>
              <a:rPr lang="en-US" sz="2200" noProof="1">
                <a:solidFill>
                  <a:schemeClr val="bg1"/>
                </a:solidFill>
              </a:rPr>
              <a:t>TodoDB</a:t>
            </a:r>
            <a:r>
              <a:rPr lang="en-US" sz="2200" noProof="1"/>
              <a:t>' 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  });</a:t>
            </a:r>
          </a:p>
        </p:txBody>
      </p:sp>
    </p:spTree>
    <p:extLst>
      <p:ext uri="{BB962C8B-B14F-4D97-AF65-F5344CB8AC3E}">
        <p14:creationId xmlns:p14="http://schemas.microsoft.com/office/powerpoint/2010/main" val="1895506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0296B1A0-BBA2-47E1-BF62-43F7D07CB69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44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6F1D171A-5595-48BA-95A6-73C16BD6B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6" y="100750"/>
            <a:ext cx="9865594" cy="882654"/>
          </a:xfrm>
        </p:spPr>
        <p:txBody>
          <a:bodyPr>
            <a:normAutofit/>
          </a:bodyPr>
          <a:lstStyle/>
          <a:p>
            <a:r>
              <a:rPr lang="en-US" sz="3900" dirty="0"/>
              <a:t>ORM Example – </a:t>
            </a:r>
            <a:r>
              <a:rPr lang="en-US" sz="3900" dirty="0" err="1"/>
              <a:t>JayData</a:t>
            </a:r>
            <a:r>
              <a:rPr lang="en-US" sz="3900" dirty="0"/>
              <a:t> ORM for Web SQL (2)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xmlns="" id="{D9761EF4-14E8-4315-87BF-CB6B66F1F2B8}"/>
              </a:ext>
            </a:extLst>
          </p:cNvPr>
          <p:cNvSpPr txBox="1">
            <a:spLocks/>
          </p:cNvSpPr>
          <p:nvPr/>
        </p:nvSpPr>
        <p:spPr>
          <a:xfrm>
            <a:off x="434608" y="1371948"/>
            <a:ext cx="11318422" cy="4773203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b="1">
                <a:effectLst/>
                <a:latin typeface="Consolas" pitchFamily="49" charset="0"/>
                <a:cs typeface="Consolas" pitchFamily="49" charset="0"/>
              </a:defRPr>
            </a:lvl1pPr>
            <a:lvl2pPr marL="990278" indent="-380876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9"/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  todoDB.onReady(async function() {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    </a:t>
            </a:r>
            <a:r>
              <a:rPr lang="en-US" sz="2200" noProof="1">
                <a:solidFill>
                  <a:schemeClr val="accent2">
                    <a:lumMod val="75000"/>
                  </a:schemeClr>
                </a:solidFill>
              </a:rPr>
              <a:t>// Create a new task in the table 'Tasks'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    let newTask = </a:t>
            </a:r>
            <a:r>
              <a:rPr lang="en-US" sz="2200" noProof="1">
                <a:solidFill>
                  <a:schemeClr val="bg1"/>
                </a:solidFill>
              </a:rPr>
              <a:t>todoDB.Tasks.add</a:t>
            </a:r>
            <a:r>
              <a:rPr lang="en-US" sz="2200" noProof="1"/>
              <a:t>(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      { Task: 'Learn JS @ ' + new Date().toUTCString() });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    await todoDB.</a:t>
            </a:r>
            <a:r>
              <a:rPr lang="en-US" sz="2200" noProof="1">
                <a:solidFill>
                  <a:schemeClr val="bg1"/>
                </a:solidFill>
              </a:rPr>
              <a:t>saveChanges</a:t>
            </a:r>
            <a:r>
              <a:rPr lang="en-US" sz="2200" noProof="1"/>
              <a:t>();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    document.write("Created task #" + newTask.Id);</a:t>
            </a:r>
          </a:p>
          <a:p>
            <a:pPr>
              <a:spcBef>
                <a:spcPts val="1200"/>
              </a:spcBef>
              <a:spcAft>
                <a:spcPts val="0"/>
              </a:spcAft>
            </a:pPr>
            <a:r>
              <a:rPr lang="en-US" sz="2200" noProof="1"/>
              <a:t>    </a:t>
            </a:r>
            <a:r>
              <a:rPr lang="en-US" sz="2200" noProof="1">
                <a:solidFill>
                  <a:schemeClr val="accent2">
                    <a:lumMod val="75000"/>
                  </a:schemeClr>
                </a:solidFill>
              </a:rPr>
              <a:t>// List all tasks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    let tasks = await </a:t>
            </a:r>
            <a:r>
              <a:rPr lang="en-US" sz="2200" noProof="1">
                <a:solidFill>
                  <a:schemeClr val="bg1"/>
                </a:solidFill>
              </a:rPr>
              <a:t>todoDB.Tasks.toArray</a:t>
            </a:r>
            <a:r>
              <a:rPr lang="en-US" sz="2200" noProof="1"/>
              <a:t>();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    tasks.forEach(task =&gt; document.write(</a:t>
            </a:r>
            <a:r>
              <a:rPr lang="bg-BG" sz="2200" noProof="1"/>
              <a:t/>
            </a:r>
            <a:br>
              <a:rPr lang="bg-BG" sz="2200" noProof="1"/>
            </a:br>
            <a:r>
              <a:rPr lang="bg-BG" sz="2200" noProof="1"/>
              <a:t>      </a:t>
            </a:r>
            <a:r>
              <a:rPr lang="en-US" sz="2200" noProof="1"/>
              <a:t>`&lt;div&gt;${task.Id} | ${task.Task}&lt;/div&gt;`)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    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  });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&lt;/script&gt;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CD841200-E121-4A4A-8D0E-4D8A7CF80B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1000" y="5109504"/>
            <a:ext cx="4541707" cy="153436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6F092601-6C9C-4C30-9DB7-E938C8FEE2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3077" y="3772659"/>
            <a:ext cx="4189421" cy="1861341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883931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CDE8C160-3C99-4760-90FC-9B0AA674C992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>
          <a:xfrm>
            <a:off x="5262049" y="3107766"/>
            <a:ext cx="6065837" cy="768350"/>
          </a:xfrm>
        </p:spPr>
        <p:txBody>
          <a:bodyPr/>
          <a:lstStyle/>
          <a:p>
            <a:r>
              <a:rPr lang="en-US" dirty="0"/>
              <a:t>Live Demo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000687E7-DA2B-4361-A6AE-44F632B89E15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>
          <a:xfrm>
            <a:off x="5262049" y="1348251"/>
            <a:ext cx="6065837" cy="1754187"/>
          </a:xfrm>
        </p:spPr>
        <p:txBody>
          <a:bodyPr/>
          <a:lstStyle/>
          <a:p>
            <a:r>
              <a:rPr lang="en-US" noProof="1"/>
              <a:t>JayData</a:t>
            </a:r>
            <a:r>
              <a:rPr lang="en-US" dirty="0"/>
              <a:t> ORM</a:t>
            </a:r>
            <a:br>
              <a:rPr lang="en-US" dirty="0"/>
            </a:br>
            <a:r>
              <a:rPr lang="en-US" dirty="0"/>
              <a:t>for Web SQL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69C20C37-B7AD-4F78-89C6-C4C50009892C}"/>
              </a:ext>
            </a:extLst>
          </p:cNvPr>
          <p:cNvSpPr/>
          <p:nvPr/>
        </p:nvSpPr>
        <p:spPr>
          <a:xfrm>
            <a:off x="4926000" y="3895780"/>
            <a:ext cx="673793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>
                <a:hlinkClick r:id="rId3"/>
              </a:rPr>
              <a:t>https://repl.it/@nakov/jaydata-orm-example</a:t>
            </a:r>
            <a:endParaRPr lang="en-US" sz="2800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xmlns="" id="{D5934588-44D9-411B-89B8-EBDB7F2E4AA7}"/>
              </a:ext>
            </a:extLst>
          </p:cNvPr>
          <p:cNvGrpSpPr/>
          <p:nvPr/>
        </p:nvGrpSpPr>
        <p:grpSpPr>
          <a:xfrm>
            <a:off x="1236000" y="1744711"/>
            <a:ext cx="2822426" cy="1975460"/>
            <a:chOff x="1236000" y="1744711"/>
            <a:chExt cx="2822426" cy="1975460"/>
          </a:xfrm>
        </p:grpSpPr>
        <p:pic>
          <p:nvPicPr>
            <p:cNvPr id="19" name="Picture 2" descr="Database Icon | Small &amp; Flat Iconset | paomedia">
              <a:extLst>
                <a:ext uri="{FF2B5EF4-FFF2-40B4-BE49-F238E27FC236}">
                  <a16:creationId xmlns:a16="http://schemas.microsoft.com/office/drawing/2014/main" xmlns="" id="{D58E7248-9B5B-4088-898B-5B3B28C2ACD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24955" y="2430915"/>
              <a:ext cx="1233471" cy="1233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xmlns="" id="{86E2550C-6ABD-4BB2-BB03-1B3CFF66F23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236000" y="2383793"/>
              <a:ext cx="1336380" cy="1336378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xmlns="" id="{ECFB1FBB-0DC4-4CFC-931A-F6ABD3CC348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3564837">
              <a:off x="2148858" y="1720325"/>
              <a:ext cx="908383" cy="95715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59979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B8BF811B-DDB2-4D8B-97CF-6B866D61C9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46</a:t>
            </a:fld>
            <a:endParaRPr lang="en-US" noProof="0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4ACCCC41-1538-4DE9-B931-9DADB8F9EF1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6473544" cy="1197875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chemeClr val="bg1"/>
                </a:solidFill>
              </a:rPr>
              <a:t>Model-View-Controller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/>
              <a:t>(MVC) pattern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153E969C-8A6E-4D91-8B4C-556A64316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Model-View-Controller (MVC) Pattern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08561E6A-AD76-47E4-886F-3E7CB06A74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2566122"/>
            <a:ext cx="6292778" cy="3972038"/>
          </a:xfrm>
          <a:prstGeom prst="rect">
            <a:avLst/>
          </a:prstGeom>
          <a:ln>
            <a:solidFill>
              <a:schemeClr val="bg2">
                <a:lumMod val="85000"/>
              </a:schemeClr>
            </a:solidFill>
          </a:ln>
        </p:spPr>
      </p:pic>
      <p:sp>
        <p:nvSpPr>
          <p:cNvPr id="14" name="Text Placeholder 7">
            <a:extLst>
              <a:ext uri="{FF2B5EF4-FFF2-40B4-BE49-F238E27FC236}">
                <a16:creationId xmlns:a16="http://schemas.microsoft.com/office/drawing/2014/main" xmlns="" id="{41A191B7-FB05-4081-91C7-91D11D1622CD}"/>
              </a:ext>
            </a:extLst>
          </p:cNvPr>
          <p:cNvSpPr txBox="1">
            <a:spLocks/>
          </p:cNvSpPr>
          <p:nvPr/>
        </p:nvSpPr>
        <p:spPr>
          <a:xfrm>
            <a:off x="6951000" y="1196125"/>
            <a:ext cx="4951210" cy="5528766"/>
          </a:xfrm>
          <a:prstGeom prst="rect">
            <a:avLst/>
          </a:prstGeom>
        </p:spPr>
        <p:txBody>
          <a:bodyPr vert="horz" lIns="108000" tIns="36000" rIns="108000" bIns="36000" rtlCol="0">
            <a:normAutofit lnSpcReduction="10000"/>
          </a:bodyPr>
          <a:lstStyle>
            <a:lvl1pPr marL="360363" indent="-360363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60363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5713" indent="-360363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00213" indent="-352425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8988" indent="-26670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Controller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Handles user actions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Updates the model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Renders the view (UI)</a:t>
            </a:r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Model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Holds app data</a:t>
            </a:r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View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Displays the UI, based on the model data</a:t>
            </a:r>
          </a:p>
        </p:txBody>
      </p:sp>
    </p:spTree>
    <p:extLst>
      <p:ext uri="{BB962C8B-B14F-4D97-AF65-F5344CB8AC3E}">
        <p14:creationId xmlns:p14="http://schemas.microsoft.com/office/powerpoint/2010/main" val="1061245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AE9F3DA0-6CD5-4D49-8535-94CCF60A2EC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47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F277E152-8792-459F-BE78-7776EEAFD8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Web MVC frameworks </a:t>
            </a:r>
            <a:r>
              <a:rPr lang="en-US" dirty="0"/>
              <a:t>are used build Web applications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Controllers</a:t>
            </a:r>
            <a:r>
              <a:rPr lang="en-US" b="1" dirty="0"/>
              <a:t> </a:t>
            </a:r>
            <a:r>
              <a:rPr lang="en-US" dirty="0"/>
              <a:t>handle HTTP GET / POST and render a view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Views</a:t>
            </a:r>
            <a:r>
              <a:rPr lang="en-US" b="1" dirty="0"/>
              <a:t> </a:t>
            </a:r>
            <a:r>
              <a:rPr lang="en-US" dirty="0"/>
              <a:t>display HTML + CSS, based on the models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Models</a:t>
            </a:r>
            <a:r>
              <a:rPr lang="en-US" dirty="0"/>
              <a:t> hold app data for views, prepared by controllers</a:t>
            </a:r>
          </a:p>
          <a:p>
            <a:pPr>
              <a:spcBef>
                <a:spcPts val="1200"/>
              </a:spcBef>
              <a:buClr>
                <a:schemeClr val="tx1"/>
              </a:buClr>
            </a:pPr>
            <a:r>
              <a:rPr lang="en-US" dirty="0"/>
              <a:t>Examples of Web MVC frameworks: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ASP.NET MVC (C#), Spring MVC (Java),</a:t>
            </a:r>
            <a:r>
              <a:rPr lang="bg-BG" dirty="0"/>
              <a:t> </a:t>
            </a:r>
            <a:r>
              <a:rPr lang="en-US" dirty="0"/>
              <a:t>Express (JS), Django (Python), </a:t>
            </a:r>
            <a:r>
              <a:rPr lang="en-US" dirty="0" err="1"/>
              <a:t>Laravel</a:t>
            </a:r>
            <a:r>
              <a:rPr lang="en-US" dirty="0"/>
              <a:t> (PHP), Ruby on Rails (Ruby), Revel (Go), …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2CAEA21C-A359-46BA-8762-63EF1F1E59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MVC Frameworks</a:t>
            </a:r>
          </a:p>
        </p:txBody>
      </p:sp>
    </p:spTree>
    <p:extLst>
      <p:ext uri="{BB962C8B-B14F-4D97-AF65-F5344CB8AC3E}">
        <p14:creationId xmlns:p14="http://schemas.microsoft.com/office/powerpoint/2010/main" val="1029901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6659A756-57EB-4EBD-972D-3D0D926286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48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3B2B8128-86E9-43DE-8F3C-2DEEFD684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MVC Web App – Example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xmlns="" id="{67882079-9E7E-4B75-A2B2-A74A501886A9}"/>
              </a:ext>
            </a:extLst>
          </p:cNvPr>
          <p:cNvSpPr txBox="1">
            <a:spLocks/>
          </p:cNvSpPr>
          <p:nvPr/>
        </p:nvSpPr>
        <p:spPr>
          <a:xfrm>
            <a:off x="3171000" y="1371948"/>
            <a:ext cx="8714496" cy="4619314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b="1">
                <a:effectLst/>
                <a:latin typeface="Consolas" pitchFamily="49" charset="0"/>
                <a:cs typeface="Consolas" pitchFamily="49" charset="0"/>
              </a:defRPr>
            </a:lvl1pPr>
            <a:lvl2pPr marL="990278" indent="-380876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9"/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noProof="1"/>
              <a:t>const express = require('</a:t>
            </a:r>
            <a:r>
              <a:rPr lang="en-US" sz="2600" noProof="1">
                <a:solidFill>
                  <a:schemeClr val="bg1"/>
                </a:solidFill>
              </a:rPr>
              <a:t>express</a:t>
            </a:r>
            <a:r>
              <a:rPr lang="en-US" sz="2600" noProof="1"/>
              <a:t>');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noProof="1"/>
              <a:t>const app = express();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noProof="1"/>
              <a:t>app.set('view engine', '</a:t>
            </a:r>
            <a:r>
              <a:rPr lang="en-US" sz="2600" noProof="1">
                <a:solidFill>
                  <a:schemeClr val="bg1"/>
                </a:solidFill>
              </a:rPr>
              <a:t>pug</a:t>
            </a:r>
            <a:r>
              <a:rPr lang="en-US" sz="2600" noProof="1"/>
              <a:t>');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noProof="1"/>
              <a:t>app.use(require('</a:t>
            </a:r>
            <a:r>
              <a:rPr lang="en-US" sz="2600" noProof="1">
                <a:solidFill>
                  <a:schemeClr val="bg1"/>
                </a:solidFill>
              </a:rPr>
              <a:t>body-parser</a:t>
            </a:r>
            <a:r>
              <a:rPr lang="en-US" sz="2600" noProof="1"/>
              <a:t>')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noProof="1"/>
              <a:t>  .urlencoded({extended:true}));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2600" noProof="1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noProof="1"/>
              <a:t>const </a:t>
            </a:r>
            <a:r>
              <a:rPr lang="en-US" sz="2600" noProof="1">
                <a:solidFill>
                  <a:schemeClr val="bg1"/>
                </a:solidFill>
              </a:rPr>
              <a:t>studentsController</a:t>
            </a:r>
            <a:r>
              <a:rPr lang="en-US" sz="2600" noProof="1"/>
              <a:t> =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noProof="1"/>
              <a:t>  require("./controllers/students");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noProof="1"/>
              <a:t>studentsController.setup(app);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2600" noProof="1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noProof="1"/>
              <a:t>app.listen(8080);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xmlns="" id="{16683076-9CCA-4980-BFE4-DF25F8FC6D00}"/>
              </a:ext>
            </a:extLst>
          </p:cNvPr>
          <p:cNvSpPr txBox="1">
            <a:spLocks/>
          </p:cNvSpPr>
          <p:nvPr/>
        </p:nvSpPr>
        <p:spPr>
          <a:xfrm>
            <a:off x="10101000" y="1371948"/>
            <a:ext cx="1784496" cy="587441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b="1">
                <a:effectLst/>
                <a:latin typeface="Consolas" pitchFamily="49" charset="0"/>
                <a:cs typeface="Consolas" pitchFamily="49" charset="0"/>
              </a:defRPr>
            </a:lvl1pPr>
            <a:lvl2pPr marL="990278" indent="-380876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9"/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 sz="2400" i="1" noProof="1"/>
              <a:t>index.js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5B34EB8A-2A90-493E-9E4D-A016B7E872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504" y="1371949"/>
            <a:ext cx="2621117" cy="4619314"/>
          </a:xfrm>
          <a:prstGeom prst="rect">
            <a:avLst/>
          </a:prstGeom>
          <a:ln>
            <a:solidFill>
              <a:schemeClr val="bg2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625103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6659A756-57EB-4EBD-972D-3D0D926286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49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3B2B8128-86E9-43DE-8F3C-2DEEFD684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MVC Web App – Example: Controllers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xmlns="" id="{67882079-9E7E-4B75-A2B2-A74A501886A9}"/>
              </a:ext>
            </a:extLst>
          </p:cNvPr>
          <p:cNvSpPr txBox="1">
            <a:spLocks/>
          </p:cNvSpPr>
          <p:nvPr/>
        </p:nvSpPr>
        <p:spPr>
          <a:xfrm>
            <a:off x="306504" y="1374504"/>
            <a:ext cx="6284496" cy="4880924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b="1">
                <a:effectLst/>
                <a:latin typeface="Consolas" pitchFamily="49" charset="0"/>
                <a:cs typeface="Consolas" pitchFamily="49" charset="0"/>
              </a:defRPr>
            </a:lvl1pPr>
            <a:lvl2pPr marL="990278" indent="-380876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9"/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let </a:t>
            </a:r>
            <a:r>
              <a:rPr lang="en-US" sz="2400" noProof="1">
                <a:solidFill>
                  <a:schemeClr val="bg1"/>
                </a:solidFill>
              </a:rPr>
              <a:t>studentsModel</a:t>
            </a:r>
            <a:r>
              <a:rPr lang="en-US" sz="2400" noProof="1"/>
              <a:t> = 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require("../models/students");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2400" noProof="1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function setup(app) {</a:t>
            </a:r>
          </a:p>
          <a:p>
            <a:pPr>
              <a:spcBef>
                <a:spcPts val="1800"/>
              </a:spcBef>
              <a:spcAft>
                <a:spcPts val="0"/>
              </a:spcAft>
            </a:pPr>
            <a:r>
              <a:rPr lang="en-US" sz="2400" noProof="1"/>
              <a:t>  app.get('</a:t>
            </a:r>
            <a:r>
              <a:rPr lang="en-US" sz="2400" noProof="1">
                <a:solidFill>
                  <a:schemeClr val="bg1"/>
                </a:solidFill>
              </a:rPr>
              <a:t>/</a:t>
            </a:r>
            <a:r>
              <a:rPr lang="en-US" sz="2400" noProof="1"/>
              <a:t>', function(req, res) {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  let </a:t>
            </a:r>
            <a:r>
              <a:rPr lang="en-US" sz="2400" noProof="1">
                <a:solidFill>
                  <a:schemeClr val="bg1"/>
                </a:solidFill>
              </a:rPr>
              <a:t>model</a:t>
            </a:r>
            <a:r>
              <a:rPr lang="en-US" sz="2400" noProof="1"/>
              <a:t> = { 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    title: "MVC Example",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    msg: "Students Registry",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    students: studentsModel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  };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  res.</a:t>
            </a:r>
            <a:r>
              <a:rPr lang="en-US" sz="2400" noProof="1">
                <a:solidFill>
                  <a:schemeClr val="bg1"/>
                </a:solidFill>
              </a:rPr>
              <a:t>render</a:t>
            </a:r>
            <a:r>
              <a:rPr lang="en-US" sz="2400" noProof="1"/>
              <a:t>('</a:t>
            </a:r>
            <a:r>
              <a:rPr lang="en-US" sz="2400" noProof="1">
                <a:solidFill>
                  <a:schemeClr val="bg1"/>
                </a:solidFill>
              </a:rPr>
              <a:t>home</a:t>
            </a:r>
            <a:r>
              <a:rPr lang="en-US" sz="2400" noProof="1"/>
              <a:t>', model);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});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xmlns="" id="{16683076-9CCA-4980-BFE4-DF25F8FC6D00}"/>
              </a:ext>
            </a:extLst>
          </p:cNvPr>
          <p:cNvSpPr txBox="1">
            <a:spLocks/>
          </p:cNvSpPr>
          <p:nvPr/>
        </p:nvSpPr>
        <p:spPr>
          <a:xfrm>
            <a:off x="6591000" y="1374504"/>
            <a:ext cx="5294496" cy="600164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 anchor="ctr" anchorCtr="0">
            <a:noAutofit/>
          </a:bodyPr>
          <a:lstStyle>
            <a:defPPr>
              <a:defRPr lang="en-US"/>
            </a:defPPr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b="1">
                <a:effectLst/>
                <a:latin typeface="Consolas" pitchFamily="49" charset="0"/>
                <a:cs typeface="Consolas" pitchFamily="49" charset="0"/>
              </a:defRPr>
            </a:lvl1pPr>
            <a:lvl2pPr marL="990278" indent="-380876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9"/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 sz="2400" i="1" noProof="1"/>
              <a:t>students-controller.js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xmlns="" id="{B0F8170E-D303-404B-AC69-88AA1F0F7EFC}"/>
              </a:ext>
            </a:extLst>
          </p:cNvPr>
          <p:cNvSpPr txBox="1">
            <a:spLocks/>
          </p:cNvSpPr>
          <p:nvPr/>
        </p:nvSpPr>
        <p:spPr>
          <a:xfrm>
            <a:off x="6591000" y="1974668"/>
            <a:ext cx="5294496" cy="4280760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b="1">
                <a:effectLst/>
                <a:latin typeface="Consolas" pitchFamily="49" charset="0"/>
                <a:cs typeface="Consolas" pitchFamily="49" charset="0"/>
              </a:defRPr>
            </a:lvl1pPr>
            <a:lvl2pPr marL="990278" indent="-380876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9"/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app.get("</a:t>
            </a:r>
            <a:r>
              <a:rPr lang="en-US" sz="2400" noProof="1">
                <a:solidFill>
                  <a:schemeClr val="bg1"/>
                </a:solidFill>
              </a:rPr>
              <a:t>/students</a:t>
            </a:r>
            <a:r>
              <a:rPr lang="en-US" sz="2400" noProof="1"/>
              <a:t>",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function(req, res) {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  let </a:t>
            </a:r>
            <a:r>
              <a:rPr lang="en-US" sz="2400" noProof="1">
                <a:solidFill>
                  <a:schemeClr val="bg1"/>
                </a:solidFill>
              </a:rPr>
              <a:t>model</a:t>
            </a:r>
            <a:r>
              <a:rPr lang="en-US" sz="2400" noProof="1"/>
              <a:t> = { 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    title: "Students", 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    students: studentsModel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  };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  res.</a:t>
            </a:r>
            <a:r>
              <a:rPr lang="en-US" sz="2400" noProof="1">
                <a:solidFill>
                  <a:schemeClr val="bg1"/>
                </a:solidFill>
              </a:rPr>
              <a:t>render</a:t>
            </a:r>
            <a:r>
              <a:rPr lang="en-US" sz="2400" noProof="1"/>
              <a:t>(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    '</a:t>
            </a:r>
            <a:r>
              <a:rPr lang="en-US" sz="2400" noProof="1">
                <a:solidFill>
                  <a:schemeClr val="bg1"/>
                </a:solidFill>
                <a:latin typeface="+mn-lt"/>
              </a:rPr>
              <a:t>students</a:t>
            </a:r>
            <a:r>
              <a:rPr lang="en-US" sz="2400" noProof="1"/>
              <a:t>', model);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}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…</a:t>
            </a:r>
          </a:p>
        </p:txBody>
      </p:sp>
      <p:sp>
        <p:nvSpPr>
          <p:cNvPr id="10" name="AutoShape 25">
            <a:extLst>
              <a:ext uri="{FF2B5EF4-FFF2-40B4-BE49-F238E27FC236}">
                <a16:creationId xmlns:a16="http://schemas.microsoft.com/office/drawing/2014/main" xmlns="" id="{5DFB348B-EDEE-4570-B0E8-1BD64B9680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56000" y="5771972"/>
            <a:ext cx="3358340" cy="862769"/>
          </a:xfrm>
          <a:prstGeom prst="wedgeRoundRectCallout">
            <a:avLst>
              <a:gd name="adj1" fmla="val -64185"/>
              <a:gd name="adj2" fmla="val -47489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chemeClr val="bg2"/>
                </a:solidFill>
              </a:rPr>
              <a:t>Render the UI template </a:t>
            </a:r>
            <a:r>
              <a:rPr lang="en-US" sz="2400" b="1" noProof="1">
                <a:solidFill>
                  <a:schemeClr val="bg1"/>
                </a:solidFill>
              </a:rPr>
              <a:t>views/home.pug</a:t>
            </a:r>
          </a:p>
        </p:txBody>
      </p:sp>
      <p:sp>
        <p:nvSpPr>
          <p:cNvPr id="11" name="AutoShape 25">
            <a:extLst>
              <a:ext uri="{FF2B5EF4-FFF2-40B4-BE49-F238E27FC236}">
                <a16:creationId xmlns:a16="http://schemas.microsoft.com/office/drawing/2014/main" xmlns="" id="{03040995-916C-43E2-B408-651202036C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56830" y="5274000"/>
            <a:ext cx="3358340" cy="862769"/>
          </a:xfrm>
          <a:prstGeom prst="wedgeRoundRectCallout">
            <a:avLst>
              <a:gd name="adj1" fmla="val -22904"/>
              <a:gd name="adj2" fmla="val -79398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chemeClr val="bg2"/>
                </a:solidFill>
              </a:rPr>
              <a:t>Render the UI template </a:t>
            </a:r>
            <a:r>
              <a:rPr lang="en-US" sz="2400" b="1" noProof="1">
                <a:solidFill>
                  <a:schemeClr val="bg1"/>
                </a:solidFill>
              </a:rPr>
              <a:t>views/students.pug</a:t>
            </a:r>
          </a:p>
        </p:txBody>
      </p:sp>
    </p:spTree>
    <p:extLst>
      <p:ext uri="{BB962C8B-B14F-4D97-AF65-F5344CB8AC3E}">
        <p14:creationId xmlns:p14="http://schemas.microsoft.com/office/powerpoint/2010/main" val="2054546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">
            <a:extLst>
              <a:ext uri="{FF2B5EF4-FFF2-40B4-BE49-F238E27FC236}">
                <a16:creationId xmlns:a16="http://schemas.microsoft.com/office/drawing/2014/main" xmlns="" id="{1C04D160-6F01-4D39-B186-002A534E285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5</a:t>
            </a:fld>
            <a:endParaRPr lang="en-US" noProof="0" dirty="0"/>
          </a:p>
        </p:txBody>
      </p:sp>
      <p:sp>
        <p:nvSpPr>
          <p:cNvPr id="5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bg-BG" sz="4000" b="1" dirty="0"/>
          </a:p>
          <a:p>
            <a:pPr marL="0" indent="0" algn="ctr">
              <a:buNone/>
            </a:pPr>
            <a:r>
              <a:rPr lang="en-US" sz="8800" b="1" u="sng" dirty="0">
                <a:solidFill>
                  <a:schemeClr val="bg1"/>
                </a:solidFill>
              </a:rPr>
              <a:t>sli.do</a:t>
            </a:r>
            <a:endParaRPr lang="bg-BG" sz="7200" b="1" u="sng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r>
              <a:rPr lang="en-US" sz="11500" b="1" dirty="0"/>
              <a:t>#fund-common</a:t>
            </a:r>
            <a:endParaRPr lang="en-US" sz="11500" dirty="0"/>
          </a:p>
        </p:txBody>
      </p:sp>
      <p:sp>
        <p:nvSpPr>
          <p:cNvPr id="6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Have a Question?</a:t>
            </a:r>
          </a:p>
        </p:txBody>
      </p:sp>
    </p:spTree>
    <p:extLst>
      <p:ext uri="{BB962C8B-B14F-4D97-AF65-F5344CB8AC3E}">
        <p14:creationId xmlns:p14="http://schemas.microsoft.com/office/powerpoint/2010/main" val="2685384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6659A756-57EB-4EBD-972D-3D0D926286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50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3B2B8128-86E9-43DE-8F3C-2DEEFD684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MVC Web App – Example: Models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xmlns="" id="{CB4ABA79-AC57-4DF0-B37B-3C827768896C}"/>
              </a:ext>
            </a:extLst>
          </p:cNvPr>
          <p:cNvGrpSpPr/>
          <p:nvPr/>
        </p:nvGrpSpPr>
        <p:grpSpPr>
          <a:xfrm>
            <a:off x="381000" y="1378664"/>
            <a:ext cx="11430000" cy="1418438"/>
            <a:chOff x="306504" y="1378664"/>
            <a:chExt cx="11578992" cy="1418438"/>
          </a:xfrm>
        </p:grpSpPr>
        <p:sp>
          <p:nvSpPr>
            <p:cNvPr id="5" name="Text Placeholder 5">
              <a:extLst>
                <a:ext uri="{FF2B5EF4-FFF2-40B4-BE49-F238E27FC236}">
                  <a16:creationId xmlns:a16="http://schemas.microsoft.com/office/drawing/2014/main" xmlns="" id="{67882079-9E7E-4B75-A2B2-A74A501886A9}"/>
                </a:ext>
              </a:extLst>
            </p:cNvPr>
            <p:cNvSpPr txBox="1">
              <a:spLocks/>
            </p:cNvSpPr>
            <p:nvPr/>
          </p:nvSpPr>
          <p:spPr>
            <a:xfrm>
              <a:off x="306504" y="1378664"/>
              <a:ext cx="11578992" cy="1418438"/>
            </a:xfrm>
            <a:prstGeom prst="rect">
              <a:avLst/>
            </a:prstGeom>
            <a:solidFill>
              <a:schemeClr val="accent6">
                <a:lumMod val="75000"/>
                <a:alpha val="15000"/>
              </a:schemeClr>
            </a:solidFill>
            <a:ln w="12700">
              <a:solidFill>
                <a:schemeClr val="accent5"/>
              </a:solidFill>
            </a:ln>
          </p:spPr>
          <p:txBody>
            <a:bodyPr vert="horz" wrap="square" lIns="144000" tIns="108000" rIns="144000" bIns="108000" rtlCol="0">
              <a:spAutoFit/>
            </a:bodyPr>
            <a:lstStyle>
              <a:defPPr>
                <a:defRPr lang="en-US"/>
              </a:defPPr>
              <a:lvl1pPr indent="0" defTabSz="1218804" latinLnBrk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None/>
                <a:defRPr sz="2399" b="1">
                  <a:effectLst/>
                  <a:latin typeface="Consolas" pitchFamily="49" charset="0"/>
                  <a:cs typeface="Consolas" pitchFamily="49" charset="0"/>
                </a:defRPr>
              </a:lvl1pPr>
              <a:lvl2pPr marL="990278" indent="-380876" defTabSz="1218804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3199"/>
              </a:lvl2pPr>
              <a:lvl3pPr marL="1523505" indent="-304701" defTabSz="1218804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2999"/>
              </a:lvl3pPr>
              <a:lvl4pPr marL="2132907" indent="-304701" defTabSz="1218804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2799"/>
              </a:lvl4pPr>
              <a:lvl5pPr marL="2742308" indent="-304701" defTabSz="1218804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2599"/>
              </a:lvl5pPr>
              <a:lvl6pPr marL="3351710" indent="-304701" defTabSz="1218804" latinLnBrk="1">
                <a:spcBef>
                  <a:spcPct val="20000"/>
                </a:spcBef>
                <a:buFont typeface="Arial" pitchFamily="34" charset="0"/>
                <a:buChar char="•"/>
                <a:defRPr sz="2666"/>
              </a:lvl6pPr>
              <a:lvl7pPr marL="3961112" indent="-304701" defTabSz="1218804" latinLnBrk="1">
                <a:spcBef>
                  <a:spcPct val="20000"/>
                </a:spcBef>
                <a:buFont typeface="Arial" pitchFamily="34" charset="0"/>
                <a:buChar char="•"/>
                <a:defRPr sz="2666"/>
              </a:lvl7pPr>
              <a:lvl8pPr marL="4570514" indent="-304701" defTabSz="1218804" latinLnBrk="1">
                <a:spcBef>
                  <a:spcPct val="20000"/>
                </a:spcBef>
                <a:buFont typeface="Arial" pitchFamily="34" charset="0"/>
                <a:buChar char="•"/>
                <a:defRPr sz="2666"/>
              </a:lvl8pPr>
              <a:lvl9pPr marL="5179916" indent="-304701" defTabSz="1218804" latinLnBrk="1">
                <a:spcBef>
                  <a:spcPct val="20000"/>
                </a:spcBef>
                <a:buFont typeface="Arial" pitchFamily="34" charset="0"/>
                <a:buChar char="•"/>
                <a:defRPr sz="2666"/>
              </a:lvl9pPr>
            </a:lstStyle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2600" noProof="1"/>
                <a:t>const fs = require('fs');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2600" noProof="1"/>
                <a:t>module.exports = JSON.parse(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2600" noProof="1"/>
                <a:t>  fs.readFileSync('./models/</a:t>
              </a:r>
              <a:r>
                <a:rPr lang="en-US" sz="2600" noProof="1">
                  <a:solidFill>
                    <a:schemeClr val="bg1"/>
                  </a:solidFill>
                </a:rPr>
                <a:t>students.json</a:t>
              </a:r>
              <a:r>
                <a:rPr lang="en-US" sz="2600" noProof="1"/>
                <a:t>'));</a:t>
              </a:r>
            </a:p>
          </p:txBody>
        </p:sp>
        <p:sp>
          <p:nvSpPr>
            <p:cNvPr id="7" name="Text Placeholder 5">
              <a:extLst>
                <a:ext uri="{FF2B5EF4-FFF2-40B4-BE49-F238E27FC236}">
                  <a16:creationId xmlns:a16="http://schemas.microsoft.com/office/drawing/2014/main" xmlns="" id="{16683076-9CCA-4980-BFE4-DF25F8FC6D00}"/>
                </a:ext>
              </a:extLst>
            </p:cNvPr>
            <p:cNvSpPr txBox="1">
              <a:spLocks/>
            </p:cNvSpPr>
            <p:nvPr/>
          </p:nvSpPr>
          <p:spPr>
            <a:xfrm>
              <a:off x="8661000" y="1378664"/>
              <a:ext cx="3224496" cy="587441"/>
            </a:xfrm>
            <a:prstGeom prst="rect">
              <a:avLst/>
            </a:prstGeom>
            <a:solidFill>
              <a:schemeClr val="accent6">
                <a:lumMod val="75000"/>
                <a:alpha val="15000"/>
              </a:schemeClr>
            </a:solidFill>
            <a:ln w="12700">
              <a:solidFill>
                <a:schemeClr val="accent5"/>
              </a:solidFill>
            </a:ln>
          </p:spPr>
          <p:txBody>
            <a:bodyPr vert="horz" wrap="square" lIns="144000" tIns="108000" rIns="144000" bIns="108000" rtlCol="0">
              <a:spAutoFit/>
            </a:bodyPr>
            <a:lstStyle>
              <a:defPPr>
                <a:defRPr lang="en-US"/>
              </a:defPPr>
              <a:lvl1pPr indent="0" defTabSz="1218804" latinLnBrk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None/>
                <a:defRPr sz="2399" b="1">
                  <a:effectLst/>
                  <a:latin typeface="Consolas" pitchFamily="49" charset="0"/>
                  <a:cs typeface="Consolas" pitchFamily="49" charset="0"/>
                </a:defRPr>
              </a:lvl1pPr>
              <a:lvl2pPr marL="990278" indent="-380876" defTabSz="1218804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3199"/>
              </a:lvl2pPr>
              <a:lvl3pPr marL="1523505" indent="-304701" defTabSz="1218804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2999"/>
              </a:lvl3pPr>
              <a:lvl4pPr marL="2132907" indent="-304701" defTabSz="1218804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2799"/>
              </a:lvl4pPr>
              <a:lvl5pPr marL="2742308" indent="-304701" defTabSz="1218804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2599"/>
              </a:lvl5pPr>
              <a:lvl6pPr marL="3351710" indent="-304701" defTabSz="1218804" latinLnBrk="1">
                <a:spcBef>
                  <a:spcPct val="20000"/>
                </a:spcBef>
                <a:buFont typeface="Arial" pitchFamily="34" charset="0"/>
                <a:buChar char="•"/>
                <a:defRPr sz="2666"/>
              </a:lvl6pPr>
              <a:lvl7pPr marL="3961112" indent="-304701" defTabSz="1218804" latinLnBrk="1">
                <a:spcBef>
                  <a:spcPct val="20000"/>
                </a:spcBef>
                <a:buFont typeface="Arial" pitchFamily="34" charset="0"/>
                <a:buChar char="•"/>
                <a:defRPr sz="2666"/>
              </a:lvl7pPr>
              <a:lvl8pPr marL="4570514" indent="-304701" defTabSz="1218804" latinLnBrk="1">
                <a:spcBef>
                  <a:spcPct val="20000"/>
                </a:spcBef>
                <a:buFont typeface="Arial" pitchFamily="34" charset="0"/>
                <a:buChar char="•"/>
                <a:defRPr sz="2666"/>
              </a:lvl8pPr>
              <a:lvl9pPr marL="5179916" indent="-304701" defTabSz="1218804" latinLnBrk="1">
                <a:spcBef>
                  <a:spcPct val="20000"/>
                </a:spcBef>
                <a:buFont typeface="Arial" pitchFamily="34" charset="0"/>
                <a:buChar char="•"/>
                <a:defRPr sz="2666"/>
              </a:lvl9pPr>
            </a:lstStyle>
            <a:p>
              <a:pPr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2400" i="1" noProof="1"/>
                <a:t>students-model.js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B32138B1-F857-40C4-A080-5C92AC90A1DE}"/>
              </a:ext>
            </a:extLst>
          </p:cNvPr>
          <p:cNvGrpSpPr/>
          <p:nvPr/>
        </p:nvGrpSpPr>
        <p:grpSpPr>
          <a:xfrm>
            <a:off x="381000" y="3114000"/>
            <a:ext cx="11430000" cy="2218657"/>
            <a:chOff x="306504" y="3114000"/>
            <a:chExt cx="11578992" cy="2218657"/>
          </a:xfrm>
        </p:grpSpPr>
        <p:sp>
          <p:nvSpPr>
            <p:cNvPr id="6" name="Text Placeholder 5">
              <a:extLst>
                <a:ext uri="{FF2B5EF4-FFF2-40B4-BE49-F238E27FC236}">
                  <a16:creationId xmlns:a16="http://schemas.microsoft.com/office/drawing/2014/main" xmlns="" id="{17670124-1DE6-4264-891B-08A8FF156123}"/>
                </a:ext>
              </a:extLst>
            </p:cNvPr>
            <p:cNvSpPr txBox="1">
              <a:spLocks/>
            </p:cNvSpPr>
            <p:nvPr/>
          </p:nvSpPr>
          <p:spPr>
            <a:xfrm>
              <a:off x="306504" y="3114000"/>
              <a:ext cx="11578992" cy="2218657"/>
            </a:xfrm>
            <a:prstGeom prst="rect">
              <a:avLst/>
            </a:prstGeom>
            <a:solidFill>
              <a:schemeClr val="accent6">
                <a:lumMod val="75000"/>
                <a:alpha val="15000"/>
              </a:schemeClr>
            </a:solidFill>
            <a:ln w="12700">
              <a:solidFill>
                <a:schemeClr val="accent5"/>
              </a:solidFill>
            </a:ln>
          </p:spPr>
          <p:txBody>
            <a:bodyPr vert="horz" wrap="square" lIns="144000" tIns="108000" rIns="144000" bIns="108000" rtlCol="0">
              <a:spAutoFit/>
            </a:bodyPr>
            <a:lstStyle>
              <a:defPPr>
                <a:defRPr lang="en-US"/>
              </a:defPPr>
              <a:lvl1pPr indent="0" defTabSz="1218804" latinLnBrk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None/>
                <a:defRPr sz="2399" b="1">
                  <a:effectLst/>
                  <a:latin typeface="Consolas" pitchFamily="49" charset="0"/>
                  <a:cs typeface="Consolas" pitchFamily="49" charset="0"/>
                </a:defRPr>
              </a:lvl1pPr>
              <a:lvl2pPr marL="990278" indent="-380876" defTabSz="1218804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3199"/>
              </a:lvl2pPr>
              <a:lvl3pPr marL="1523505" indent="-304701" defTabSz="1218804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2999"/>
              </a:lvl3pPr>
              <a:lvl4pPr marL="2132907" indent="-304701" defTabSz="1218804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2799"/>
              </a:lvl4pPr>
              <a:lvl5pPr marL="2742308" indent="-304701" defTabSz="1218804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2599"/>
              </a:lvl5pPr>
              <a:lvl6pPr marL="3351710" indent="-304701" defTabSz="1218804" latinLnBrk="1">
                <a:spcBef>
                  <a:spcPct val="20000"/>
                </a:spcBef>
                <a:buFont typeface="Arial" pitchFamily="34" charset="0"/>
                <a:buChar char="•"/>
                <a:defRPr sz="2666"/>
              </a:lvl6pPr>
              <a:lvl7pPr marL="3961112" indent="-304701" defTabSz="1218804" latinLnBrk="1">
                <a:spcBef>
                  <a:spcPct val="20000"/>
                </a:spcBef>
                <a:buFont typeface="Arial" pitchFamily="34" charset="0"/>
                <a:buChar char="•"/>
                <a:defRPr sz="2666"/>
              </a:lvl7pPr>
              <a:lvl8pPr marL="4570514" indent="-304701" defTabSz="1218804" latinLnBrk="1">
                <a:spcBef>
                  <a:spcPct val="20000"/>
                </a:spcBef>
                <a:buFont typeface="Arial" pitchFamily="34" charset="0"/>
                <a:buChar char="•"/>
                <a:defRPr sz="2666"/>
              </a:lvl8pPr>
              <a:lvl9pPr marL="5179916" indent="-304701" defTabSz="1218804" latinLnBrk="1">
                <a:spcBef>
                  <a:spcPct val="20000"/>
                </a:spcBef>
                <a:buFont typeface="Arial" pitchFamily="34" charset="0"/>
                <a:buChar char="•"/>
                <a:defRPr sz="2666"/>
              </a:lvl9pPr>
            </a:lstStyle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2600" noProof="1"/>
                <a:t>[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2600" noProof="1"/>
                <a:t>  {"name": "Marry", "email": "marry@gmail.com"},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2600" noProof="1"/>
                <a:t>  {"name": "Steve" , "email": "steve@yahoo.com"},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2600" noProof="1"/>
                <a:t>  {"name": "Teddy" , "email": "teddy@mail.ru"}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2600" noProof="1"/>
                <a:t>]</a:t>
              </a:r>
            </a:p>
          </p:txBody>
        </p:sp>
        <p:sp>
          <p:nvSpPr>
            <p:cNvPr id="8" name="Text Placeholder 5">
              <a:extLst>
                <a:ext uri="{FF2B5EF4-FFF2-40B4-BE49-F238E27FC236}">
                  <a16:creationId xmlns:a16="http://schemas.microsoft.com/office/drawing/2014/main" xmlns="" id="{73603C4C-4F0F-42A6-AB64-F1C724508443}"/>
                </a:ext>
              </a:extLst>
            </p:cNvPr>
            <p:cNvSpPr txBox="1">
              <a:spLocks/>
            </p:cNvSpPr>
            <p:nvPr/>
          </p:nvSpPr>
          <p:spPr>
            <a:xfrm>
              <a:off x="9156000" y="3114000"/>
              <a:ext cx="2729496" cy="587441"/>
            </a:xfrm>
            <a:prstGeom prst="rect">
              <a:avLst/>
            </a:prstGeom>
            <a:solidFill>
              <a:schemeClr val="accent6">
                <a:lumMod val="75000"/>
                <a:alpha val="15000"/>
              </a:schemeClr>
            </a:solidFill>
            <a:ln w="12700">
              <a:solidFill>
                <a:schemeClr val="accent5"/>
              </a:solidFill>
            </a:ln>
          </p:spPr>
          <p:txBody>
            <a:bodyPr vert="horz" wrap="square" lIns="144000" tIns="108000" rIns="144000" bIns="108000" rtlCol="0">
              <a:spAutoFit/>
            </a:bodyPr>
            <a:lstStyle>
              <a:defPPr>
                <a:defRPr lang="en-US"/>
              </a:defPPr>
              <a:lvl1pPr indent="0" defTabSz="1218804" latinLnBrk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None/>
                <a:defRPr sz="2399" b="1">
                  <a:effectLst/>
                  <a:latin typeface="Consolas" pitchFamily="49" charset="0"/>
                  <a:cs typeface="Consolas" pitchFamily="49" charset="0"/>
                </a:defRPr>
              </a:lvl1pPr>
              <a:lvl2pPr marL="990278" indent="-380876" defTabSz="1218804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3199"/>
              </a:lvl2pPr>
              <a:lvl3pPr marL="1523505" indent="-304701" defTabSz="1218804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2999"/>
              </a:lvl3pPr>
              <a:lvl4pPr marL="2132907" indent="-304701" defTabSz="1218804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2799"/>
              </a:lvl4pPr>
              <a:lvl5pPr marL="2742308" indent="-304701" defTabSz="1218804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2599"/>
              </a:lvl5pPr>
              <a:lvl6pPr marL="3351710" indent="-304701" defTabSz="1218804" latinLnBrk="1">
                <a:spcBef>
                  <a:spcPct val="20000"/>
                </a:spcBef>
                <a:buFont typeface="Arial" pitchFamily="34" charset="0"/>
                <a:buChar char="•"/>
                <a:defRPr sz="2666"/>
              </a:lvl6pPr>
              <a:lvl7pPr marL="3961112" indent="-304701" defTabSz="1218804" latinLnBrk="1">
                <a:spcBef>
                  <a:spcPct val="20000"/>
                </a:spcBef>
                <a:buFont typeface="Arial" pitchFamily="34" charset="0"/>
                <a:buChar char="•"/>
                <a:defRPr sz="2666"/>
              </a:lvl7pPr>
              <a:lvl8pPr marL="4570514" indent="-304701" defTabSz="1218804" latinLnBrk="1">
                <a:spcBef>
                  <a:spcPct val="20000"/>
                </a:spcBef>
                <a:buFont typeface="Arial" pitchFamily="34" charset="0"/>
                <a:buChar char="•"/>
                <a:defRPr sz="2666"/>
              </a:lvl8pPr>
              <a:lvl9pPr marL="5179916" indent="-304701" defTabSz="1218804" latinLnBrk="1">
                <a:spcBef>
                  <a:spcPct val="20000"/>
                </a:spcBef>
                <a:buFont typeface="Arial" pitchFamily="34" charset="0"/>
                <a:buChar char="•"/>
                <a:defRPr sz="2666"/>
              </a:lvl9pPr>
            </a:lstStyle>
            <a:p>
              <a:pPr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2400" i="1" noProof="1"/>
                <a:t>students.json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83095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6659A756-57EB-4EBD-972D-3D0D926286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51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3B2B8128-86E9-43DE-8F3C-2DEEFD684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MVC Web App – Example: Views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21303EA0-EFB9-4FF7-A313-16A51B27C6B9}"/>
              </a:ext>
            </a:extLst>
          </p:cNvPr>
          <p:cNvGrpSpPr/>
          <p:nvPr/>
        </p:nvGrpSpPr>
        <p:grpSpPr>
          <a:xfrm>
            <a:off x="379978" y="1378664"/>
            <a:ext cx="11432044" cy="2141713"/>
            <a:chOff x="306504" y="1378664"/>
            <a:chExt cx="11578992" cy="2141713"/>
          </a:xfrm>
        </p:grpSpPr>
        <p:sp>
          <p:nvSpPr>
            <p:cNvPr id="5" name="Text Placeholder 5">
              <a:extLst>
                <a:ext uri="{FF2B5EF4-FFF2-40B4-BE49-F238E27FC236}">
                  <a16:creationId xmlns:a16="http://schemas.microsoft.com/office/drawing/2014/main" xmlns="" id="{67882079-9E7E-4B75-A2B2-A74A501886A9}"/>
                </a:ext>
              </a:extLst>
            </p:cNvPr>
            <p:cNvSpPr txBox="1">
              <a:spLocks/>
            </p:cNvSpPr>
            <p:nvPr/>
          </p:nvSpPr>
          <p:spPr>
            <a:xfrm>
              <a:off x="306504" y="1378664"/>
              <a:ext cx="11578992" cy="2141713"/>
            </a:xfrm>
            <a:prstGeom prst="rect">
              <a:avLst/>
            </a:prstGeom>
            <a:solidFill>
              <a:schemeClr val="accent6">
                <a:lumMod val="75000"/>
                <a:alpha val="15000"/>
              </a:schemeClr>
            </a:solidFill>
            <a:ln w="12700">
              <a:solidFill>
                <a:schemeClr val="accent5"/>
              </a:solidFill>
            </a:ln>
          </p:spPr>
          <p:txBody>
            <a:bodyPr vert="horz" wrap="square" lIns="144000" tIns="108000" rIns="144000" bIns="108000" rtlCol="0">
              <a:spAutoFit/>
            </a:bodyPr>
            <a:lstStyle>
              <a:defPPr>
                <a:defRPr lang="en-US"/>
              </a:defPPr>
              <a:lvl1pPr indent="0" defTabSz="1218804" latinLnBrk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None/>
                <a:defRPr sz="2399" b="1">
                  <a:effectLst/>
                  <a:latin typeface="Consolas" pitchFamily="49" charset="0"/>
                  <a:cs typeface="Consolas" pitchFamily="49" charset="0"/>
                </a:defRPr>
              </a:lvl1pPr>
              <a:lvl2pPr marL="990278" indent="-380876" defTabSz="1218804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3199"/>
              </a:lvl2pPr>
              <a:lvl3pPr marL="1523505" indent="-304701" defTabSz="1218804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2999"/>
              </a:lvl3pPr>
              <a:lvl4pPr marL="2132907" indent="-304701" defTabSz="1218804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2799"/>
              </a:lvl4pPr>
              <a:lvl5pPr marL="2742308" indent="-304701" defTabSz="1218804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2599"/>
              </a:lvl5pPr>
              <a:lvl6pPr marL="3351710" indent="-304701" defTabSz="1218804" latinLnBrk="1">
                <a:spcBef>
                  <a:spcPct val="20000"/>
                </a:spcBef>
                <a:buFont typeface="Arial" pitchFamily="34" charset="0"/>
                <a:buChar char="•"/>
                <a:defRPr sz="2666"/>
              </a:lvl6pPr>
              <a:lvl7pPr marL="3961112" indent="-304701" defTabSz="1218804" latinLnBrk="1">
                <a:spcBef>
                  <a:spcPct val="20000"/>
                </a:spcBef>
                <a:buFont typeface="Arial" pitchFamily="34" charset="0"/>
                <a:buChar char="•"/>
                <a:defRPr sz="2666"/>
              </a:lvl7pPr>
              <a:lvl8pPr marL="4570514" indent="-304701" defTabSz="1218804" latinLnBrk="1">
                <a:spcBef>
                  <a:spcPct val="20000"/>
                </a:spcBef>
                <a:buFont typeface="Arial" pitchFamily="34" charset="0"/>
                <a:buChar char="•"/>
                <a:defRPr sz="2666"/>
              </a:lvl8pPr>
              <a:lvl9pPr marL="5179916" indent="-304701" defTabSz="1218804" latinLnBrk="1">
                <a:spcBef>
                  <a:spcPct val="20000"/>
                </a:spcBef>
                <a:buFont typeface="Arial" pitchFamily="34" charset="0"/>
                <a:buChar char="•"/>
                <a:defRPr sz="2666"/>
              </a:lvl9pPr>
            </a:lstStyle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2500" noProof="1"/>
                <a:t>include </a:t>
              </a:r>
              <a:r>
                <a:rPr lang="en-US" sz="2500" noProof="1">
                  <a:solidFill>
                    <a:schemeClr val="bg1"/>
                  </a:solidFill>
                </a:rPr>
                <a:t>header.pug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2500" noProof="1"/>
                <a:t>h1 Registered Students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2500" noProof="1"/>
                <a:t>ul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2500" noProof="1"/>
                <a:t>  each s in </a:t>
              </a:r>
              <a:r>
                <a:rPr lang="en-US" sz="2500" noProof="1">
                  <a:solidFill>
                    <a:schemeClr val="bg1"/>
                  </a:solidFill>
                </a:rPr>
                <a:t>students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2500" noProof="1"/>
                <a:t>    li </a:t>
              </a:r>
              <a:r>
                <a:rPr lang="en-US" sz="2500" noProof="1">
                  <a:solidFill>
                    <a:schemeClr val="bg1"/>
                  </a:solidFill>
                </a:rPr>
                <a:t>#{s.name}</a:t>
              </a:r>
              <a:r>
                <a:rPr lang="en-US" sz="2500" noProof="1"/>
                <a:t> (</a:t>
              </a:r>
              <a:r>
                <a:rPr lang="en-US" sz="2500" noProof="1">
                  <a:solidFill>
                    <a:schemeClr val="bg1"/>
                  </a:solidFill>
                </a:rPr>
                <a:t>#{s.email}</a:t>
              </a:r>
              <a:r>
                <a:rPr lang="en-US" sz="2500" noProof="1"/>
                <a:t>)</a:t>
              </a:r>
            </a:p>
          </p:txBody>
        </p:sp>
        <p:sp>
          <p:nvSpPr>
            <p:cNvPr id="7" name="Text Placeholder 5">
              <a:extLst>
                <a:ext uri="{FF2B5EF4-FFF2-40B4-BE49-F238E27FC236}">
                  <a16:creationId xmlns:a16="http://schemas.microsoft.com/office/drawing/2014/main" xmlns="" id="{16683076-9CCA-4980-BFE4-DF25F8FC6D00}"/>
                </a:ext>
              </a:extLst>
            </p:cNvPr>
            <p:cNvSpPr txBox="1">
              <a:spLocks/>
            </p:cNvSpPr>
            <p:nvPr/>
          </p:nvSpPr>
          <p:spPr>
            <a:xfrm>
              <a:off x="8425060" y="1378664"/>
              <a:ext cx="3460436" cy="587441"/>
            </a:xfrm>
            <a:prstGeom prst="rect">
              <a:avLst/>
            </a:prstGeom>
            <a:solidFill>
              <a:schemeClr val="accent6">
                <a:lumMod val="75000"/>
                <a:alpha val="15000"/>
              </a:schemeClr>
            </a:solidFill>
            <a:ln w="12700">
              <a:solidFill>
                <a:schemeClr val="accent5"/>
              </a:solidFill>
            </a:ln>
          </p:spPr>
          <p:txBody>
            <a:bodyPr vert="horz" wrap="square" lIns="144000" tIns="108000" rIns="144000" bIns="108000" rtlCol="0">
              <a:spAutoFit/>
            </a:bodyPr>
            <a:lstStyle>
              <a:defPPr>
                <a:defRPr lang="en-US"/>
              </a:defPPr>
              <a:lvl1pPr indent="0" defTabSz="1218804" latinLnBrk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None/>
                <a:defRPr sz="2399" b="1">
                  <a:effectLst/>
                  <a:latin typeface="Consolas" pitchFamily="49" charset="0"/>
                  <a:cs typeface="Consolas" pitchFamily="49" charset="0"/>
                </a:defRPr>
              </a:lvl1pPr>
              <a:lvl2pPr marL="990278" indent="-380876" defTabSz="1218804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3199"/>
              </a:lvl2pPr>
              <a:lvl3pPr marL="1523505" indent="-304701" defTabSz="1218804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2999"/>
              </a:lvl3pPr>
              <a:lvl4pPr marL="2132907" indent="-304701" defTabSz="1218804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2799"/>
              </a:lvl4pPr>
              <a:lvl5pPr marL="2742308" indent="-304701" defTabSz="1218804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2599"/>
              </a:lvl5pPr>
              <a:lvl6pPr marL="3351710" indent="-304701" defTabSz="1218804" latinLnBrk="1">
                <a:spcBef>
                  <a:spcPct val="20000"/>
                </a:spcBef>
                <a:buFont typeface="Arial" pitchFamily="34" charset="0"/>
                <a:buChar char="•"/>
                <a:defRPr sz="2666"/>
              </a:lvl6pPr>
              <a:lvl7pPr marL="3961112" indent="-304701" defTabSz="1218804" latinLnBrk="1">
                <a:spcBef>
                  <a:spcPct val="20000"/>
                </a:spcBef>
                <a:buFont typeface="Arial" pitchFamily="34" charset="0"/>
                <a:buChar char="•"/>
                <a:defRPr sz="2666"/>
              </a:lvl7pPr>
              <a:lvl8pPr marL="4570514" indent="-304701" defTabSz="1218804" latinLnBrk="1">
                <a:spcBef>
                  <a:spcPct val="20000"/>
                </a:spcBef>
                <a:buFont typeface="Arial" pitchFamily="34" charset="0"/>
                <a:buChar char="•"/>
                <a:defRPr sz="2666"/>
              </a:lvl8pPr>
              <a:lvl9pPr marL="5179916" indent="-304701" defTabSz="1218804" latinLnBrk="1">
                <a:spcBef>
                  <a:spcPct val="20000"/>
                </a:spcBef>
                <a:buFont typeface="Arial" pitchFamily="34" charset="0"/>
                <a:buChar char="•"/>
                <a:defRPr sz="2666"/>
              </a:lvl9pPr>
            </a:lstStyle>
            <a:p>
              <a:pPr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2400" i="1" noProof="1"/>
                <a:t>students.pug</a:t>
              </a: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AD569EBB-B64E-4967-AFE7-401E1A19BA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5166" y="2056089"/>
            <a:ext cx="3318200" cy="1354367"/>
          </a:xfrm>
          <a:prstGeom prst="rect">
            <a:avLst/>
          </a:prstGeom>
          <a:ln>
            <a:solidFill>
              <a:schemeClr val="bg2">
                <a:lumMod val="85000"/>
              </a:schemeClr>
            </a:solidFill>
          </a:ln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xmlns="" id="{53E7E269-5D48-443C-8ED5-40E34AEEF21F}"/>
              </a:ext>
            </a:extLst>
          </p:cNvPr>
          <p:cNvGrpSpPr/>
          <p:nvPr/>
        </p:nvGrpSpPr>
        <p:grpSpPr>
          <a:xfrm>
            <a:off x="360314" y="3791182"/>
            <a:ext cx="11432044" cy="2911154"/>
            <a:chOff x="306504" y="3791182"/>
            <a:chExt cx="11578992" cy="2911154"/>
          </a:xfrm>
        </p:grpSpPr>
        <p:sp>
          <p:nvSpPr>
            <p:cNvPr id="6" name="Text Placeholder 5">
              <a:extLst>
                <a:ext uri="{FF2B5EF4-FFF2-40B4-BE49-F238E27FC236}">
                  <a16:creationId xmlns:a16="http://schemas.microsoft.com/office/drawing/2014/main" xmlns="" id="{5ED5272B-4F7D-447D-8104-F818B18064E3}"/>
                </a:ext>
              </a:extLst>
            </p:cNvPr>
            <p:cNvSpPr txBox="1">
              <a:spLocks/>
            </p:cNvSpPr>
            <p:nvPr/>
          </p:nvSpPr>
          <p:spPr>
            <a:xfrm>
              <a:off x="306504" y="3791182"/>
              <a:ext cx="11578992" cy="2911154"/>
            </a:xfrm>
            <a:prstGeom prst="rect">
              <a:avLst/>
            </a:prstGeom>
            <a:solidFill>
              <a:schemeClr val="accent6">
                <a:lumMod val="75000"/>
                <a:alpha val="15000"/>
              </a:schemeClr>
            </a:solidFill>
            <a:ln w="12700">
              <a:solidFill>
                <a:schemeClr val="accent5"/>
              </a:solidFill>
            </a:ln>
          </p:spPr>
          <p:txBody>
            <a:bodyPr vert="horz" wrap="square" lIns="144000" tIns="108000" rIns="144000" bIns="108000" rtlCol="0">
              <a:spAutoFit/>
            </a:bodyPr>
            <a:lstStyle>
              <a:defPPr>
                <a:defRPr lang="en-US"/>
              </a:defPPr>
              <a:lvl1pPr indent="0" defTabSz="1218804" latinLnBrk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None/>
                <a:defRPr sz="2399" b="1">
                  <a:effectLst/>
                  <a:latin typeface="Consolas" pitchFamily="49" charset="0"/>
                  <a:cs typeface="Consolas" pitchFamily="49" charset="0"/>
                </a:defRPr>
              </a:lvl1pPr>
              <a:lvl2pPr marL="990278" indent="-380876" defTabSz="1218804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3199"/>
              </a:lvl2pPr>
              <a:lvl3pPr marL="1523505" indent="-304701" defTabSz="1218804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2999"/>
              </a:lvl3pPr>
              <a:lvl4pPr marL="2132907" indent="-304701" defTabSz="1218804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2799"/>
              </a:lvl4pPr>
              <a:lvl5pPr marL="2742308" indent="-304701" defTabSz="1218804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2599"/>
              </a:lvl5pPr>
              <a:lvl6pPr marL="3351710" indent="-304701" defTabSz="1218804" latinLnBrk="1">
                <a:spcBef>
                  <a:spcPct val="20000"/>
                </a:spcBef>
                <a:buFont typeface="Arial" pitchFamily="34" charset="0"/>
                <a:buChar char="•"/>
                <a:defRPr sz="2666"/>
              </a:lvl6pPr>
              <a:lvl7pPr marL="3961112" indent="-304701" defTabSz="1218804" latinLnBrk="1">
                <a:spcBef>
                  <a:spcPct val="20000"/>
                </a:spcBef>
                <a:buFont typeface="Arial" pitchFamily="34" charset="0"/>
                <a:buChar char="•"/>
                <a:defRPr sz="2666"/>
              </a:lvl7pPr>
              <a:lvl8pPr marL="4570514" indent="-304701" defTabSz="1218804" latinLnBrk="1">
                <a:spcBef>
                  <a:spcPct val="20000"/>
                </a:spcBef>
                <a:buFont typeface="Arial" pitchFamily="34" charset="0"/>
                <a:buChar char="•"/>
                <a:defRPr sz="2666"/>
              </a:lvl8pPr>
              <a:lvl9pPr marL="5179916" indent="-304701" defTabSz="1218804" latinLnBrk="1">
                <a:spcBef>
                  <a:spcPct val="20000"/>
                </a:spcBef>
                <a:buFont typeface="Arial" pitchFamily="34" charset="0"/>
                <a:buChar char="•"/>
                <a:defRPr sz="2666"/>
              </a:lvl9pPr>
            </a:lstStyle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2500" noProof="1"/>
                <a:t>html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2500" noProof="1"/>
                <a:t>  head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2500" noProof="1"/>
                <a:t>    title=</a:t>
              </a:r>
              <a:r>
                <a:rPr lang="en-US" sz="2500" noProof="1">
                  <a:solidFill>
                    <a:schemeClr val="bg1"/>
                  </a:solidFill>
                </a:rPr>
                <a:t>title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2500" noProof="1"/>
                <a:t>  body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2500" noProof="1"/>
                <a:t>    a(href='/') Home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2500" noProof="1"/>
                <a:t>    span  | 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2500" noProof="1"/>
                <a:t>    a(href='/students') View Students</a:t>
              </a:r>
            </a:p>
          </p:txBody>
        </p:sp>
        <p:sp>
          <p:nvSpPr>
            <p:cNvPr id="8" name="Text Placeholder 5">
              <a:extLst>
                <a:ext uri="{FF2B5EF4-FFF2-40B4-BE49-F238E27FC236}">
                  <a16:creationId xmlns:a16="http://schemas.microsoft.com/office/drawing/2014/main" xmlns="" id="{486E9AEF-1F7C-4874-8B27-32BEB6C69B67}"/>
                </a:ext>
              </a:extLst>
            </p:cNvPr>
            <p:cNvSpPr txBox="1">
              <a:spLocks/>
            </p:cNvSpPr>
            <p:nvPr/>
          </p:nvSpPr>
          <p:spPr>
            <a:xfrm>
              <a:off x="8444977" y="3791182"/>
              <a:ext cx="3440519" cy="587441"/>
            </a:xfrm>
            <a:prstGeom prst="rect">
              <a:avLst/>
            </a:prstGeom>
            <a:solidFill>
              <a:schemeClr val="accent6">
                <a:lumMod val="75000"/>
                <a:alpha val="15000"/>
              </a:schemeClr>
            </a:solidFill>
            <a:ln w="12700">
              <a:solidFill>
                <a:schemeClr val="accent5"/>
              </a:solidFill>
            </a:ln>
          </p:spPr>
          <p:txBody>
            <a:bodyPr vert="horz" wrap="square" lIns="144000" tIns="108000" rIns="144000" bIns="108000" rtlCol="0">
              <a:spAutoFit/>
            </a:bodyPr>
            <a:lstStyle>
              <a:defPPr>
                <a:defRPr lang="en-US"/>
              </a:defPPr>
              <a:lvl1pPr indent="0" defTabSz="1218804" latinLnBrk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None/>
                <a:defRPr sz="2399" b="1">
                  <a:effectLst/>
                  <a:latin typeface="Consolas" pitchFamily="49" charset="0"/>
                  <a:cs typeface="Consolas" pitchFamily="49" charset="0"/>
                </a:defRPr>
              </a:lvl1pPr>
              <a:lvl2pPr marL="990278" indent="-380876" defTabSz="1218804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3199"/>
              </a:lvl2pPr>
              <a:lvl3pPr marL="1523505" indent="-304701" defTabSz="1218804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2999"/>
              </a:lvl3pPr>
              <a:lvl4pPr marL="2132907" indent="-304701" defTabSz="1218804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2799"/>
              </a:lvl4pPr>
              <a:lvl5pPr marL="2742308" indent="-304701" defTabSz="1218804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2599"/>
              </a:lvl5pPr>
              <a:lvl6pPr marL="3351710" indent="-304701" defTabSz="1218804" latinLnBrk="1">
                <a:spcBef>
                  <a:spcPct val="20000"/>
                </a:spcBef>
                <a:buFont typeface="Arial" pitchFamily="34" charset="0"/>
                <a:buChar char="•"/>
                <a:defRPr sz="2666"/>
              </a:lvl6pPr>
              <a:lvl7pPr marL="3961112" indent="-304701" defTabSz="1218804" latinLnBrk="1">
                <a:spcBef>
                  <a:spcPct val="20000"/>
                </a:spcBef>
                <a:buFont typeface="Arial" pitchFamily="34" charset="0"/>
                <a:buChar char="•"/>
                <a:defRPr sz="2666"/>
              </a:lvl7pPr>
              <a:lvl8pPr marL="4570514" indent="-304701" defTabSz="1218804" latinLnBrk="1">
                <a:spcBef>
                  <a:spcPct val="20000"/>
                </a:spcBef>
                <a:buFont typeface="Arial" pitchFamily="34" charset="0"/>
                <a:buChar char="•"/>
                <a:defRPr sz="2666"/>
              </a:lvl8pPr>
              <a:lvl9pPr marL="5179916" indent="-304701" defTabSz="1218804" latinLnBrk="1">
                <a:spcBef>
                  <a:spcPct val="20000"/>
                </a:spcBef>
                <a:buFont typeface="Arial" pitchFamily="34" charset="0"/>
                <a:buChar char="•"/>
                <a:defRPr sz="2666"/>
              </a:lvl9pPr>
            </a:lstStyle>
            <a:p>
              <a:pPr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2400" i="1" noProof="1"/>
                <a:t>header.pug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xmlns="" id="{584CFFF9-4858-47AF-907E-22DB1F876E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444977" y="4518417"/>
              <a:ext cx="3384542" cy="547706"/>
            </a:xfrm>
            <a:prstGeom prst="rect">
              <a:avLst/>
            </a:prstGeom>
            <a:ln>
              <a:solidFill>
                <a:schemeClr val="bg2">
                  <a:lumMod val="85000"/>
                </a:schemeClr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2764699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CDE8C160-3C99-4760-90FC-9B0AA674C992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>
          <a:xfrm>
            <a:off x="5240338" y="2693181"/>
            <a:ext cx="6065837" cy="698500"/>
          </a:xfrm>
        </p:spPr>
        <p:txBody>
          <a:bodyPr/>
          <a:lstStyle/>
          <a:p>
            <a:r>
              <a:rPr lang="en-US" dirty="0"/>
              <a:t>Live Demo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000687E7-DA2B-4361-A6AE-44F632B89E15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>
          <a:xfrm>
            <a:off x="4937046" y="1723510"/>
            <a:ext cx="6672421" cy="990193"/>
          </a:xfrm>
        </p:spPr>
        <p:txBody>
          <a:bodyPr/>
          <a:lstStyle/>
          <a:p>
            <a:r>
              <a:rPr lang="en-US" dirty="0"/>
              <a:t>MVC Frameworks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D79DE8E8-1633-4130-8F57-9C66FCBF5DD9}"/>
              </a:ext>
            </a:extLst>
          </p:cNvPr>
          <p:cNvSpPr/>
          <p:nvPr/>
        </p:nvSpPr>
        <p:spPr>
          <a:xfrm>
            <a:off x="4769925" y="3481999"/>
            <a:ext cx="7006662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600" dirty="0">
                <a:hlinkClick r:id="rId3"/>
              </a:rPr>
              <a:t>https://repl.it/@nakov/MVC-express-pug-example</a:t>
            </a:r>
            <a:endParaRPr lang="en-US" sz="26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6059705A-27BE-4911-9F11-8FA95D9E34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6168" y="1509504"/>
            <a:ext cx="2761727" cy="2761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03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AFF2DC11-1E7A-489E-876B-3175F5B7F5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53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AFEE921F-ECED-4DF0-8EE0-873D5CED011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Virtualization</a:t>
            </a:r>
            <a:r>
              <a:rPr lang="en-US" dirty="0"/>
              <a:t> == running a </a:t>
            </a:r>
            <a:r>
              <a:rPr lang="en-US" b="1" dirty="0">
                <a:solidFill>
                  <a:schemeClr val="bg1"/>
                </a:solidFill>
              </a:rPr>
              <a:t>virtual machine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/>
              <a:t>(VM) / virtual environment inside a physical hardware system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E.g. run Android VM or Linux inside a Windows host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Storage, memory, networking, desktops can also be virtual</a:t>
            </a:r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Cloud</a:t>
            </a:r>
            <a:r>
              <a:rPr lang="en-US" dirty="0"/>
              <a:t> == computing resources, virtual machines, storage, platforms and software instances, available on demand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IaaS</a:t>
            </a:r>
            <a:r>
              <a:rPr lang="en-US" dirty="0"/>
              <a:t> (infrastructure as a service) – virtual machines on demand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PaaS</a:t>
            </a:r>
            <a:r>
              <a:rPr lang="en-US" dirty="0"/>
              <a:t> (platform as a service) – app deployment environments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SaaS</a:t>
            </a:r>
            <a:r>
              <a:rPr lang="en-US" dirty="0"/>
              <a:t> (software as a service) – software instances, e.g. Office 365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AC9B0425-AB40-45E2-8355-12D2B6E0A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Virtualization and Cloud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63CB2C78-D4A2-4388-84C3-E094EB322C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96000" y="1764000"/>
            <a:ext cx="1280271" cy="1274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557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AFF2DC11-1E7A-489E-876B-3175F5B7F5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54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AFEE921F-ECED-4DF0-8EE0-873D5CED011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Container image</a:t>
            </a:r>
            <a:r>
              <a:rPr lang="bg-BG" dirty="0">
                <a:solidFill>
                  <a:schemeClr val="bg1"/>
                </a:solidFill>
              </a:rPr>
              <a:t> </a:t>
            </a:r>
            <a:r>
              <a:rPr lang="en-US" dirty="0"/>
              <a:t>== software, packaged with its dependencies, designed to run in a virtual environment</a:t>
            </a:r>
            <a:r>
              <a:rPr lang="bg-BG" dirty="0"/>
              <a:t> (</a:t>
            </a:r>
            <a:r>
              <a:rPr lang="en-US" dirty="0"/>
              <a:t>like Docker</a:t>
            </a:r>
            <a:r>
              <a:rPr lang="bg-BG" dirty="0"/>
              <a:t>)</a:t>
            </a:r>
            <a:endParaRPr lang="en-US" dirty="0"/>
          </a:p>
          <a:p>
            <a:pPr lvl="1">
              <a:buClr>
                <a:schemeClr val="tx1"/>
              </a:buClr>
            </a:pPr>
            <a:r>
              <a:rPr lang="en-US" dirty="0"/>
              <a:t>E.g. WordPress instance (Linux + PHP + Apache + WordPress)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Simplified installation, configuration and deployment</a:t>
            </a:r>
          </a:p>
          <a:p>
            <a:pPr>
              <a:spcBef>
                <a:spcPts val="1200"/>
              </a:spcBef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Docker</a:t>
            </a:r>
            <a:r>
              <a:rPr lang="en-US" b="1" dirty="0"/>
              <a:t> </a:t>
            </a:r>
            <a:r>
              <a:rPr lang="en-US" dirty="0"/>
              <a:t>is the most popular containerization platform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Runs </a:t>
            </a:r>
            <a:r>
              <a:rPr lang="en-US" b="1" dirty="0">
                <a:solidFill>
                  <a:schemeClr val="bg1"/>
                </a:solidFill>
              </a:rPr>
              <a:t>containers</a:t>
            </a:r>
            <a:r>
              <a:rPr lang="en-US" dirty="0"/>
              <a:t> from local </a:t>
            </a:r>
            <a:r>
              <a:rPr lang="en-US" b="1" dirty="0">
                <a:solidFill>
                  <a:schemeClr val="bg1"/>
                </a:solidFill>
              </a:rPr>
              <a:t>image</a:t>
            </a:r>
            <a:r>
              <a:rPr lang="en-US" dirty="0"/>
              <a:t> or downloaded</a:t>
            </a:r>
            <a:br>
              <a:rPr lang="en-US" dirty="0"/>
            </a:br>
            <a:r>
              <a:rPr lang="en-US" dirty="0"/>
              <a:t>from the </a:t>
            </a:r>
            <a:r>
              <a:rPr lang="en-US" b="1" dirty="0">
                <a:solidFill>
                  <a:schemeClr val="bg1"/>
                </a:solidFill>
              </a:rPr>
              <a:t>Docker Hub</a:t>
            </a:r>
            <a:r>
              <a:rPr lang="en-US" b="1" dirty="0"/>
              <a:t> </a:t>
            </a:r>
            <a:r>
              <a:rPr lang="en-US" dirty="0"/>
              <a:t>online repository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Open-source, runs on Linux, Windows, Mac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AC9B0425-AB40-45E2-8355-12D2B6E0A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Containers and Docker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8CD2750A-13B0-4162-A3F5-ACA0236BE5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47300" y="3858591"/>
            <a:ext cx="1704625" cy="1415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121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charRg st="408" end="40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EF086396-AAEB-4214-8838-78327239FF0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55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BA997FDC-1E12-4557-ABBB-247A7DA664C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Install </a:t>
            </a:r>
            <a:r>
              <a:rPr lang="en-US" b="1" dirty="0">
                <a:solidFill>
                  <a:schemeClr val="bg1"/>
                </a:solidFill>
              </a:rPr>
              <a:t>Docker</a:t>
            </a:r>
            <a:r>
              <a:rPr lang="en-US" dirty="0"/>
              <a:t> on your local computer</a:t>
            </a:r>
          </a:p>
          <a:p>
            <a:pPr lvl="1"/>
            <a:r>
              <a:rPr lang="en-US" dirty="0"/>
              <a:t>Or use the Docker online playground: </a:t>
            </a:r>
            <a:r>
              <a:rPr lang="en-US" dirty="0">
                <a:hlinkClick r:id="rId3"/>
              </a:rPr>
              <a:t>https://labs.play-with-docker.com</a:t>
            </a:r>
            <a:r>
              <a:rPr lang="en-US" dirty="0"/>
              <a:t> (with a free Docker Hub registration)</a:t>
            </a:r>
          </a:p>
          <a:p>
            <a:r>
              <a:rPr lang="en-US" dirty="0"/>
              <a:t>Download and </a:t>
            </a:r>
            <a:r>
              <a:rPr lang="en-US" b="1" dirty="0">
                <a:solidFill>
                  <a:schemeClr val="bg1"/>
                </a:solidFill>
              </a:rPr>
              <a:t>run a Docker image </a:t>
            </a:r>
            <a:r>
              <a:rPr lang="en-US" dirty="0"/>
              <a:t>in a new container:</a:t>
            </a:r>
          </a:p>
          <a:p>
            <a:endParaRPr lang="en-US" dirty="0"/>
          </a:p>
          <a:p>
            <a:pPr>
              <a:spcBef>
                <a:spcPts val="1200"/>
              </a:spcBef>
            </a:pPr>
            <a:r>
              <a:rPr lang="en-US" sz="3400" dirty="0"/>
              <a:t>Open the exposed URL: </a:t>
            </a:r>
            <a:r>
              <a:rPr lang="en-US" sz="3400" noProof="1">
                <a:hlinkClick r:id="rId4"/>
              </a:rPr>
              <a:t>http://localhost:8080</a:t>
            </a:r>
            <a:endParaRPr lang="en-US" sz="3400" noProof="1"/>
          </a:p>
          <a:p>
            <a:r>
              <a:rPr lang="en-US" sz="3400" noProof="1"/>
              <a:t>View currently running Docker containers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678D1EF6-E4E6-40D9-90E2-652077F1C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– Example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5D85148C-90C4-4626-91F0-785A102EEBEE}"/>
              </a:ext>
            </a:extLst>
          </p:cNvPr>
          <p:cNvSpPr txBox="1">
            <a:spLocks/>
          </p:cNvSpPr>
          <p:nvPr/>
        </p:nvSpPr>
        <p:spPr>
          <a:xfrm>
            <a:off x="741000" y="3795900"/>
            <a:ext cx="10710000" cy="587441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b="1">
                <a:effectLst/>
                <a:latin typeface="Consolas" pitchFamily="49" charset="0"/>
                <a:cs typeface="Consolas" pitchFamily="49" charset="0"/>
              </a:defRPr>
            </a:lvl1pPr>
            <a:lvl2pPr marL="990278" indent="-380876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9"/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docker run -d -p:8080:80 dockersamples/static-site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xmlns="" id="{6CC41BB3-C34C-48D0-B43D-3CA5826FC67E}"/>
              </a:ext>
            </a:extLst>
          </p:cNvPr>
          <p:cNvSpPr txBox="1">
            <a:spLocks/>
          </p:cNvSpPr>
          <p:nvPr/>
        </p:nvSpPr>
        <p:spPr>
          <a:xfrm>
            <a:off x="741000" y="5933181"/>
            <a:ext cx="10710000" cy="587441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b="1">
                <a:effectLst/>
                <a:latin typeface="Consolas" pitchFamily="49" charset="0"/>
                <a:cs typeface="Consolas" pitchFamily="49" charset="0"/>
              </a:defRPr>
            </a:lvl1pPr>
            <a:lvl2pPr marL="990278" indent="-380876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9"/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docker ps</a:t>
            </a:r>
          </a:p>
        </p:txBody>
      </p:sp>
    </p:spTree>
    <p:extLst>
      <p:ext uri="{BB962C8B-B14F-4D97-AF65-F5344CB8AC3E}">
        <p14:creationId xmlns:p14="http://schemas.microsoft.com/office/powerpoint/2010/main" val="79348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CDE8C160-3C99-4760-90FC-9B0AA674C992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>
          <a:xfrm>
            <a:off x="5240338" y="2649229"/>
            <a:ext cx="6065837" cy="768350"/>
          </a:xfrm>
        </p:spPr>
        <p:txBody>
          <a:bodyPr/>
          <a:lstStyle/>
          <a:p>
            <a:r>
              <a:rPr lang="en-US" dirty="0"/>
              <a:t>Live Demo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000687E7-DA2B-4361-A6AE-44F632B89E15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>
          <a:xfrm>
            <a:off x="4937046" y="1539000"/>
            <a:ext cx="6672421" cy="1089212"/>
          </a:xfrm>
        </p:spPr>
        <p:txBody>
          <a:bodyPr/>
          <a:lstStyle/>
          <a:p>
            <a:r>
              <a:rPr lang="en-US" b="0" dirty="0"/>
              <a:t>Play with Docker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98FA3FE0-CA7B-4A41-8D2D-05C96FD0A888}"/>
              </a:ext>
            </a:extLst>
          </p:cNvPr>
          <p:cNvSpPr/>
          <p:nvPr/>
        </p:nvSpPr>
        <p:spPr>
          <a:xfrm>
            <a:off x="5738750" y="3490780"/>
            <a:ext cx="51153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>
                <a:hlinkClick r:id="rId3"/>
              </a:rPr>
              <a:t>https://labs.play-with-docker.com</a:t>
            </a:r>
            <a:endParaRPr lang="en-US" sz="2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BD06D953-1A1D-4D83-93B5-420E426A01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61000" y="1899000"/>
            <a:ext cx="2268857" cy="1883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86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438AA971-E96D-44A9-9466-4A7404F75B9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57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2BB2CD8D-CCD1-4A7A-84B8-CFAA459CE5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Working with </a:t>
            </a:r>
            <a:r>
              <a:rPr lang="en-US" b="1" dirty="0">
                <a:solidFill>
                  <a:schemeClr val="bg1"/>
                </a:solidFill>
              </a:rPr>
              <a:t>operating systems </a:t>
            </a:r>
            <a:r>
              <a:rPr lang="en-US" dirty="0"/>
              <a:t>(Linux, Windows,</a:t>
            </a:r>
            <a:r>
              <a:rPr lang="bg-BG" dirty="0"/>
              <a:t/>
            </a:r>
            <a:br>
              <a:rPr lang="bg-BG" dirty="0"/>
            </a:br>
            <a:r>
              <a:rPr lang="en-US" dirty="0"/>
              <a:t>others) is an important skill for software engineers</a:t>
            </a:r>
          </a:p>
          <a:p>
            <a:pPr lvl="1"/>
            <a:r>
              <a:rPr lang="en-US" dirty="0"/>
              <a:t>Installation, configuration and basic system administration</a:t>
            </a:r>
          </a:p>
          <a:p>
            <a:pPr lvl="1"/>
            <a:r>
              <a:rPr lang="en-US" dirty="0"/>
              <a:t>Process management, file system, users and permissions</a:t>
            </a:r>
          </a:p>
          <a:p>
            <a:r>
              <a:rPr lang="en-US" dirty="0"/>
              <a:t>Sample </a:t>
            </a:r>
            <a:r>
              <a:rPr lang="en-US" b="1" dirty="0">
                <a:solidFill>
                  <a:schemeClr val="bg1"/>
                </a:solidFill>
              </a:rPr>
              <a:t>Linux shell commands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Create a file:</a:t>
            </a:r>
          </a:p>
          <a:p>
            <a:pPr lvl="1"/>
            <a:r>
              <a:rPr lang="en-US" dirty="0"/>
              <a:t>Rename a file:</a:t>
            </a:r>
          </a:p>
          <a:p>
            <a:pPr lvl="1"/>
            <a:r>
              <a:rPr lang="en-US" dirty="0"/>
              <a:t>View file contents: 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C696D682-D682-40BE-A24F-3E9D2FA18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Operating Systems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xmlns="" id="{01B78C2B-89F7-4167-B432-5A95580B3E3D}"/>
              </a:ext>
            </a:extLst>
          </p:cNvPr>
          <p:cNvSpPr txBox="1">
            <a:spLocks/>
          </p:cNvSpPr>
          <p:nvPr/>
        </p:nvSpPr>
        <p:spPr>
          <a:xfrm>
            <a:off x="3396000" y="4464000"/>
            <a:ext cx="2925000" cy="587441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b="1">
                <a:effectLst/>
                <a:latin typeface="Consolas" pitchFamily="49" charset="0"/>
                <a:cs typeface="Consolas" pitchFamily="49" charset="0"/>
              </a:defRPr>
            </a:lvl1pPr>
            <a:lvl2pPr marL="990278" indent="-380876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9"/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cat &gt; hello.txt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BB65F575-3DFD-4B3B-9246-0DCEFDCECC12}"/>
              </a:ext>
            </a:extLst>
          </p:cNvPr>
          <p:cNvSpPr txBox="1">
            <a:spLocks/>
          </p:cNvSpPr>
          <p:nvPr/>
        </p:nvSpPr>
        <p:spPr>
          <a:xfrm>
            <a:off x="3646336" y="5139000"/>
            <a:ext cx="4389980" cy="587441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b="1">
                <a:effectLst/>
                <a:latin typeface="Consolas" pitchFamily="49" charset="0"/>
                <a:cs typeface="Consolas" pitchFamily="49" charset="0"/>
              </a:defRPr>
            </a:lvl1pPr>
            <a:lvl2pPr marL="990278" indent="-380876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9"/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mv hello.txt welcome.txt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xmlns="" id="{A3C9FCD5-4E47-472B-A0D5-FCB5F25344D3}"/>
              </a:ext>
            </a:extLst>
          </p:cNvPr>
          <p:cNvSpPr txBox="1">
            <a:spLocks/>
          </p:cNvSpPr>
          <p:nvPr/>
        </p:nvSpPr>
        <p:spPr>
          <a:xfrm>
            <a:off x="4341000" y="5810973"/>
            <a:ext cx="2925000" cy="587441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b="1">
                <a:effectLst/>
                <a:latin typeface="Consolas" pitchFamily="49" charset="0"/>
                <a:cs typeface="Consolas" pitchFamily="49" charset="0"/>
              </a:defRPr>
            </a:lvl1pPr>
            <a:lvl2pPr marL="990278" indent="-380876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9"/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cat welcome.txt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D70D1EA2-660A-47A0-BACE-D56826E0CA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3167" y="3814780"/>
            <a:ext cx="3925666" cy="25392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F4C12E12-2085-4B19-819B-742BC63C2A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25801" y="1404000"/>
            <a:ext cx="1144249" cy="99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16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CDE8C160-3C99-4760-90FC-9B0AA674C992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>
          <a:xfrm>
            <a:off x="5240338" y="2664000"/>
            <a:ext cx="6065837" cy="768350"/>
          </a:xfrm>
        </p:spPr>
        <p:txBody>
          <a:bodyPr/>
          <a:lstStyle/>
          <a:p>
            <a:r>
              <a:rPr lang="en-US" dirty="0"/>
              <a:t>Live Demo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000687E7-DA2B-4361-A6AE-44F632B89E15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>
          <a:xfrm>
            <a:off x="4937046" y="1764000"/>
            <a:ext cx="6672421" cy="900175"/>
          </a:xfrm>
        </p:spPr>
        <p:txBody>
          <a:bodyPr/>
          <a:lstStyle/>
          <a:p>
            <a:r>
              <a:rPr lang="en-US" dirty="0"/>
              <a:t>Linux Shell Commands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ECADE4DF-FA1B-429C-9C46-CE2E325D7C72}"/>
              </a:ext>
            </a:extLst>
          </p:cNvPr>
          <p:cNvSpPr/>
          <p:nvPr/>
        </p:nvSpPr>
        <p:spPr>
          <a:xfrm>
            <a:off x="5050483" y="3453367"/>
            <a:ext cx="64455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>
                <a:hlinkClick r:id="rId3"/>
              </a:rPr>
              <a:t>https://repl.it/@nakov/bash-shell-example</a:t>
            </a:r>
            <a:endParaRPr lang="en-US" sz="2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7681AFE5-5285-455D-A3D5-3D45610A96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6571" y="1973621"/>
            <a:ext cx="1993195" cy="1724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796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xmlns="" id="{215D8772-1696-4874-9EEB-70FAC096D286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>
          <a:xfrm>
            <a:off x="1978125" y="4632898"/>
            <a:ext cx="8235750" cy="1811102"/>
          </a:xfrm>
        </p:spPr>
        <p:txBody>
          <a:bodyPr/>
          <a:lstStyle/>
          <a:p>
            <a:r>
              <a:rPr lang="en-US" dirty="0"/>
              <a:t>Internet of Things (IoT)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51E621A5-58CA-4FC1-BE2E-00A5E24663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6477" y="1513050"/>
            <a:ext cx="2199523" cy="2212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96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xmlns="" id="{215D8772-1696-4874-9EEB-70FAC096D286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>
          <a:xfrm>
            <a:off x="1978125" y="4632898"/>
            <a:ext cx="8235750" cy="1811102"/>
          </a:xfrm>
        </p:spPr>
        <p:txBody>
          <a:bodyPr/>
          <a:lstStyle/>
          <a:p>
            <a:r>
              <a:rPr lang="en-US" dirty="0"/>
              <a:t>Front-End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2B69214E-2FB6-4F3B-A026-2B47F362E1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5505" y="1605927"/>
            <a:ext cx="2239088" cy="2100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56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xmlns="" id="{FB0A899B-8DF9-419C-B6B1-4753CD8BA2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676000" y="6507000"/>
            <a:ext cx="44444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60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485CB88A-664B-40EF-A8D1-7EC2EA2BB53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6625598" cy="5528766"/>
          </a:xfrm>
        </p:spPr>
        <p:txBody>
          <a:bodyPr/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Embedded systems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Hardware</a:t>
            </a:r>
            <a:r>
              <a:rPr lang="en-US" dirty="0">
                <a:solidFill>
                  <a:schemeClr val="bg1"/>
                </a:solidFill>
              </a:rPr>
              <a:t> + </a:t>
            </a:r>
            <a:r>
              <a:rPr lang="en-US" b="1" dirty="0">
                <a:solidFill>
                  <a:schemeClr val="bg1"/>
                </a:solidFill>
              </a:rPr>
              <a:t>software</a:t>
            </a:r>
            <a:r>
              <a:rPr lang="en-US" dirty="0"/>
              <a:t>, dedicated to certain task, e.g. control the lights or the heating at home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The hardware has </a:t>
            </a:r>
            <a:r>
              <a:rPr lang="en-US" b="1" dirty="0">
                <a:solidFill>
                  <a:schemeClr val="bg1"/>
                </a:solidFill>
              </a:rPr>
              <a:t>limited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resources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/>
              <a:t>(CPU, RAM, battery</a:t>
            </a:r>
            <a:r>
              <a:rPr lang="bg-BG" dirty="0"/>
              <a:t>, </a:t>
            </a:r>
            <a:r>
              <a:rPr lang="en-US" dirty="0"/>
              <a:t>…)</a:t>
            </a:r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Internet-connected</a:t>
            </a:r>
            <a:r>
              <a:rPr lang="en-US" dirty="0"/>
              <a:t> embedded systems are known as "Internet of Things" devices (IoT devices)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A25EA596-03F8-426C-A88F-FF48BA8A7D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Embedded Systems and IoT</a:t>
            </a:r>
          </a:p>
        </p:txBody>
      </p:sp>
      <p:pic>
        <p:nvPicPr>
          <p:cNvPr id="5122" name="Picture 2" descr="Make: Ultimate Arduino Kit">
            <a:extLst>
              <a:ext uri="{FF2B5EF4-FFF2-40B4-BE49-F238E27FC236}">
                <a16:creationId xmlns:a16="http://schemas.microsoft.com/office/drawing/2014/main" xmlns="" id="{2BC3AF4F-46CB-4163-B7D4-49D67E7E40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6167" y="1378664"/>
            <a:ext cx="4850737" cy="3209571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1992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485CB88A-664B-40EF-A8D1-7EC2EA2BB53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pPr>
              <a:lnSpc>
                <a:spcPct val="102000"/>
              </a:lnSpc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</a:rPr>
              <a:t>Microcontrollers</a:t>
            </a:r>
            <a:r>
              <a:rPr lang="en-US" sz="3200" dirty="0"/>
              <a:t> == microchip (CPU + RAM + GPIO) on a board</a:t>
            </a:r>
          </a:p>
          <a:p>
            <a:pPr lvl="1">
              <a:lnSpc>
                <a:spcPct val="102000"/>
              </a:lnSpc>
              <a:buClr>
                <a:schemeClr val="tx1"/>
              </a:buClr>
            </a:pPr>
            <a:r>
              <a:rPr lang="en-US" sz="3000" dirty="0"/>
              <a:t>Examples: Arduino, ESP8266, ESP32, </a:t>
            </a:r>
            <a:r>
              <a:rPr lang="en-US" sz="3000" noProof="1"/>
              <a:t>Micro:bit</a:t>
            </a:r>
            <a:r>
              <a:rPr lang="en-US" sz="3000" dirty="0"/>
              <a:t>, ATmega328</a:t>
            </a:r>
            <a:endParaRPr lang="en-US" sz="3000" noProof="1"/>
          </a:p>
          <a:p>
            <a:pPr>
              <a:lnSpc>
                <a:spcPct val="102000"/>
              </a:lnSpc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</a:rPr>
              <a:t>IoT systems</a:t>
            </a:r>
            <a:r>
              <a:rPr lang="en-US" sz="3200" b="1" dirty="0"/>
              <a:t> </a:t>
            </a:r>
            <a:r>
              <a:rPr lang="en-US" sz="3200" dirty="0"/>
              <a:t>consist of </a:t>
            </a:r>
            <a:r>
              <a:rPr lang="en-US" sz="3200" b="1" dirty="0">
                <a:solidFill>
                  <a:schemeClr val="bg1"/>
                </a:solidFill>
              </a:rPr>
              <a:t>microcontroller</a:t>
            </a:r>
            <a:r>
              <a:rPr lang="en-US" sz="3200" b="1" dirty="0"/>
              <a:t> </a:t>
            </a:r>
            <a:r>
              <a:rPr lang="en-US" sz="3200" dirty="0"/>
              <a:t>(or mini-computer) + peripheries + software + Internet connectivity + back-end</a:t>
            </a:r>
          </a:p>
          <a:p>
            <a:pPr lvl="1">
              <a:lnSpc>
                <a:spcPct val="102000"/>
              </a:lnSpc>
              <a:buClr>
                <a:schemeClr val="tx1"/>
              </a:buClr>
            </a:pPr>
            <a:r>
              <a:rPr lang="en-US" sz="3000" b="1" dirty="0">
                <a:solidFill>
                  <a:schemeClr val="bg1"/>
                </a:solidFill>
              </a:rPr>
              <a:t>Peripherals</a:t>
            </a:r>
            <a:r>
              <a:rPr lang="en-US" sz="3000" dirty="0"/>
              <a:t>: LED lights, buttons, sensors, buzzers, relays, displays</a:t>
            </a:r>
          </a:p>
          <a:p>
            <a:pPr lvl="1">
              <a:lnSpc>
                <a:spcPct val="102000"/>
              </a:lnSpc>
              <a:buClr>
                <a:schemeClr val="tx1"/>
              </a:buClr>
            </a:pPr>
            <a:r>
              <a:rPr lang="en-US" sz="3000" b="1" dirty="0">
                <a:solidFill>
                  <a:schemeClr val="bg1"/>
                </a:solidFill>
              </a:rPr>
              <a:t>Back-end</a:t>
            </a:r>
            <a:r>
              <a:rPr lang="en-US" sz="3000" dirty="0"/>
              <a:t>: cloud-based (e.g. Blynk, </a:t>
            </a:r>
            <a:r>
              <a:rPr lang="en-US" sz="3000" dirty="0" err="1"/>
              <a:t>Thinger</a:t>
            </a:r>
            <a:r>
              <a:rPr lang="en-US" sz="3000" dirty="0"/>
              <a:t>) or local (home computer)</a:t>
            </a:r>
          </a:p>
          <a:p>
            <a:pPr lvl="1">
              <a:lnSpc>
                <a:spcPct val="102000"/>
              </a:lnSpc>
              <a:buClr>
                <a:schemeClr val="tx1"/>
              </a:buClr>
            </a:pPr>
            <a:r>
              <a:rPr lang="en-US" sz="3000" b="1" dirty="0">
                <a:solidFill>
                  <a:schemeClr val="bg1"/>
                </a:solidFill>
              </a:rPr>
              <a:t>Connectivity</a:t>
            </a:r>
            <a:r>
              <a:rPr lang="en-US" sz="3000" dirty="0"/>
              <a:t>: </a:t>
            </a:r>
            <a:r>
              <a:rPr lang="en-US" sz="3000" dirty="0" err="1"/>
              <a:t>WiFi</a:t>
            </a:r>
            <a:r>
              <a:rPr lang="en-US" sz="3000" dirty="0"/>
              <a:t>, Bluetooth, </a:t>
            </a:r>
            <a:r>
              <a:rPr lang="en-US" sz="3000" dirty="0" err="1"/>
              <a:t>LoRa</a:t>
            </a:r>
            <a:r>
              <a:rPr lang="en-US" sz="3000" dirty="0"/>
              <a:t>, 4G LTE (with SIM card), 5G</a:t>
            </a:r>
          </a:p>
          <a:p>
            <a:pPr>
              <a:lnSpc>
                <a:spcPct val="102000"/>
              </a:lnSpc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</a:rPr>
              <a:t>Programming</a:t>
            </a:r>
            <a:r>
              <a:rPr lang="en-US" sz="3200" b="1" dirty="0"/>
              <a:t> </a:t>
            </a:r>
            <a:r>
              <a:rPr lang="en-US" sz="3200" b="1" dirty="0">
                <a:solidFill>
                  <a:schemeClr val="bg1"/>
                </a:solidFill>
              </a:rPr>
              <a:t>languages</a:t>
            </a:r>
            <a:r>
              <a:rPr lang="en-US" sz="3200" dirty="0"/>
              <a:t> for IoT devices:</a:t>
            </a:r>
          </a:p>
          <a:p>
            <a:pPr lvl="1">
              <a:lnSpc>
                <a:spcPct val="102000"/>
              </a:lnSpc>
              <a:buClr>
                <a:schemeClr val="tx1"/>
              </a:buClr>
            </a:pPr>
            <a:r>
              <a:rPr lang="en-US" sz="3000" dirty="0"/>
              <a:t>C, C++, JS / Python / C# (some devices)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A25EA596-03F8-426C-A88F-FF48BA8A7D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IoT Microcontrollers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xmlns="" id="{6F09184B-4EB7-4C3C-A48E-C07B0BD83D47}"/>
              </a:ext>
            </a:extLst>
          </p:cNvPr>
          <p:cNvSpPr txBox="1">
            <a:spLocks/>
          </p:cNvSpPr>
          <p:nvPr/>
        </p:nvSpPr>
        <p:spPr>
          <a:xfrm>
            <a:off x="11631000" y="6507000"/>
            <a:ext cx="48944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61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3BB91220-0A36-4431-B644-92744BB376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9714" y="1872244"/>
            <a:ext cx="1105466" cy="1102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354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D9CFF94B-E4E7-401F-9BF3-ABF0388F1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Microcontroller Arduino – Example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347FB950-52D0-48DD-8336-D74C51410A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1000" y="1339336"/>
            <a:ext cx="5196745" cy="3558242"/>
          </a:xfrm>
          <a:prstGeom prst="roundRect">
            <a:avLst>
              <a:gd name="adj" fmla="val 377"/>
            </a:avLst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459AD026-CDC2-468B-BAFE-795866468435}"/>
              </a:ext>
            </a:extLst>
          </p:cNvPr>
          <p:cNvSpPr txBox="1">
            <a:spLocks/>
          </p:cNvSpPr>
          <p:nvPr/>
        </p:nvSpPr>
        <p:spPr>
          <a:xfrm>
            <a:off x="302986" y="1339336"/>
            <a:ext cx="6063014" cy="5265645"/>
          </a:xfrm>
          <a:prstGeom prst="roundRect">
            <a:avLst>
              <a:gd name="adj" fmla="val 288"/>
            </a:avLst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b="1">
                <a:effectLst/>
                <a:latin typeface="Consolas" pitchFamily="49" charset="0"/>
                <a:cs typeface="Consolas" pitchFamily="49" charset="0"/>
              </a:defRPr>
            </a:lvl1pPr>
            <a:lvl2pPr marL="990278" indent="-380876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9"/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#define LED_PIN 9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#define BUZZER_PIN 2</a:t>
            </a:r>
          </a:p>
          <a:p>
            <a:pPr>
              <a:spcBef>
                <a:spcPts val="1200"/>
              </a:spcBef>
              <a:spcAft>
                <a:spcPts val="0"/>
              </a:spcAft>
            </a:pPr>
            <a:r>
              <a:rPr lang="en-US" sz="2200" noProof="1"/>
              <a:t>void </a:t>
            </a:r>
            <a:r>
              <a:rPr lang="en-US" sz="2200" noProof="1">
                <a:solidFill>
                  <a:schemeClr val="bg1"/>
                </a:solidFill>
              </a:rPr>
              <a:t>setup()</a:t>
            </a:r>
            <a:r>
              <a:rPr lang="en-US" sz="2200" noProof="1"/>
              <a:t> {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  </a:t>
            </a:r>
            <a:r>
              <a:rPr lang="en-US" sz="2200" noProof="1">
                <a:solidFill>
                  <a:schemeClr val="bg1"/>
                </a:solidFill>
              </a:rPr>
              <a:t>pinMode</a:t>
            </a:r>
            <a:r>
              <a:rPr lang="en-US" sz="2200" noProof="1"/>
              <a:t>(LED_PIN, OUTPUT);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}</a:t>
            </a:r>
          </a:p>
          <a:p>
            <a:pPr>
              <a:spcBef>
                <a:spcPts val="1200"/>
              </a:spcBef>
              <a:spcAft>
                <a:spcPts val="0"/>
              </a:spcAft>
            </a:pPr>
            <a:r>
              <a:rPr lang="en-US" sz="2200" noProof="1"/>
              <a:t>void </a:t>
            </a:r>
            <a:r>
              <a:rPr lang="en-US" sz="2200" noProof="1">
                <a:solidFill>
                  <a:schemeClr val="bg1"/>
                </a:solidFill>
              </a:rPr>
              <a:t>loop()</a:t>
            </a:r>
            <a:r>
              <a:rPr lang="en-US" sz="2200" noProof="1"/>
              <a:t> {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  int brightness = 0;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  while (brightness &lt;= 255) {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    </a:t>
            </a:r>
            <a:r>
              <a:rPr lang="en-US" sz="2200" noProof="1">
                <a:solidFill>
                  <a:schemeClr val="bg1"/>
                </a:solidFill>
              </a:rPr>
              <a:t>analogWrite</a:t>
            </a:r>
            <a:r>
              <a:rPr lang="en-US" sz="2200" noProof="1"/>
              <a:t>(LED_PIN, brightness);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    delay(15);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    brightness += 3;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  }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  </a:t>
            </a:r>
            <a:r>
              <a:rPr lang="en-US" sz="2200" noProof="1">
                <a:solidFill>
                  <a:schemeClr val="bg1"/>
                </a:solidFill>
              </a:rPr>
              <a:t>tone</a:t>
            </a:r>
            <a:r>
              <a:rPr lang="en-US" sz="2200" noProof="1"/>
              <a:t>(BUZZER_PIN, 300, 100);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}</a:t>
            </a:r>
          </a:p>
        </p:txBody>
      </p:sp>
      <p:sp>
        <p:nvSpPr>
          <p:cNvPr id="10" name="Slide Number">
            <a:extLst>
              <a:ext uri="{FF2B5EF4-FFF2-40B4-BE49-F238E27FC236}">
                <a16:creationId xmlns:a16="http://schemas.microsoft.com/office/drawing/2014/main" xmlns="" id="{BCA06247-8E55-4F90-AC35-D30A4E2647EE}"/>
              </a:ext>
            </a:extLst>
          </p:cNvPr>
          <p:cNvSpPr txBox="1">
            <a:spLocks/>
          </p:cNvSpPr>
          <p:nvPr/>
        </p:nvSpPr>
        <p:spPr>
          <a:xfrm>
            <a:off x="11631000" y="6507000"/>
            <a:ext cx="48944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0630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xmlns="" id="{C83F8A9F-562E-489B-B330-D4F2B31D7204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>
          <a:xfrm>
            <a:off x="4937706" y="2669438"/>
            <a:ext cx="6672481" cy="768084"/>
          </a:xfrm>
        </p:spPr>
        <p:txBody>
          <a:bodyPr/>
          <a:lstStyle/>
          <a:p>
            <a:r>
              <a:rPr lang="en-US" dirty="0"/>
              <a:t>Live Demo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B9DDD1F1-0F71-4FD3-9CE9-0CD20816E083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>
          <a:xfrm>
            <a:off x="4937706" y="1584000"/>
            <a:ext cx="6672481" cy="1089303"/>
          </a:xfrm>
        </p:spPr>
        <p:txBody>
          <a:bodyPr/>
          <a:lstStyle/>
          <a:p>
            <a:r>
              <a:rPr lang="en-US" dirty="0"/>
              <a:t>Arduino @ </a:t>
            </a:r>
            <a:r>
              <a:rPr lang="en-US" noProof="1"/>
              <a:t>Tinkercad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13DE6303-ECAD-4C2A-9D1A-6EE051CF1FCA}"/>
              </a:ext>
            </a:extLst>
          </p:cNvPr>
          <p:cNvSpPr/>
          <p:nvPr/>
        </p:nvSpPr>
        <p:spPr>
          <a:xfrm>
            <a:off x="5170244" y="3527908"/>
            <a:ext cx="620740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34495E"/>
                </a:solidFill>
                <a:latin typeface="artifakt-element"/>
                <a:hlinkClick r:id="rId3"/>
              </a:rPr>
              <a:t>https://www.tinkercad.com/things/hjgbxEoS5TX</a:t>
            </a:r>
            <a:endParaRPr lang="en-US" sz="24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FF7EB790-AD0C-4D16-A0BF-4DEAEA7166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1000" y="1384122"/>
            <a:ext cx="2572735" cy="2755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689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xmlns="" id="{215D8772-1696-4874-9EEB-70FAC096D286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>
          <a:xfrm>
            <a:off x="1978125" y="4632898"/>
            <a:ext cx="8235750" cy="1811102"/>
          </a:xfrm>
        </p:spPr>
        <p:txBody>
          <a:bodyPr/>
          <a:lstStyle/>
          <a:p>
            <a:r>
              <a:rPr lang="en-US" dirty="0"/>
              <a:t>Software Engineering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51E621A5-58CA-4FC1-BE2E-00A5E24663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6477" y="1513050"/>
            <a:ext cx="2199523" cy="2212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894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52F20783-FDD3-4DEA-92ED-F6FD7E6F827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65</a:t>
            </a:fld>
            <a:endParaRPr lang="en-US" noProof="0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4EEA891E-7726-452A-B421-F9EA68E4862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Software engineering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/>
              <a:t>is not just coding!</a:t>
            </a:r>
          </a:p>
          <a:p>
            <a:pPr>
              <a:buClr>
                <a:schemeClr val="tx1"/>
              </a:buClr>
            </a:pPr>
            <a:r>
              <a:rPr lang="en-US" dirty="0"/>
              <a:t>The </a:t>
            </a:r>
            <a:r>
              <a:rPr lang="en-US" b="1" dirty="0">
                <a:solidFill>
                  <a:schemeClr val="bg1"/>
                </a:solidFill>
              </a:rPr>
              <a:t>SDLC</a:t>
            </a:r>
            <a:r>
              <a:rPr lang="en-US" dirty="0"/>
              <a:t> includes the following activities</a:t>
            </a:r>
            <a:r>
              <a:rPr lang="bg-BG" dirty="0"/>
              <a:t>:</a:t>
            </a:r>
            <a:endParaRPr lang="en-US" dirty="0"/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Requirements</a:t>
            </a:r>
            <a:r>
              <a:rPr lang="en-US" dirty="0"/>
              <a:t> analysis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Software </a:t>
            </a:r>
            <a:r>
              <a:rPr lang="en-US" b="1" dirty="0">
                <a:solidFill>
                  <a:schemeClr val="bg1"/>
                </a:solidFill>
              </a:rPr>
              <a:t>design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Construction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Testing</a:t>
            </a:r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Development processes </a:t>
            </a:r>
            <a:r>
              <a:rPr lang="en-US" dirty="0"/>
              <a:t>(Waterfall / Scrum /</a:t>
            </a:r>
            <a:br>
              <a:rPr lang="en-US" dirty="0"/>
            </a:br>
            <a:r>
              <a:rPr lang="en-US" dirty="0"/>
              <a:t>Kanban) define workflow and key practices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0372EE7A-31BB-40E9-829A-E261F5C3A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Development Lifecycle (SLDC)</a:t>
            </a:r>
          </a:p>
        </p:txBody>
      </p:sp>
      <p:sp>
        <p:nvSpPr>
          <p:cNvPr id="6" name="AutoShape 4">
            <a:extLst>
              <a:ext uri="{FF2B5EF4-FFF2-40B4-BE49-F238E27FC236}">
                <a16:creationId xmlns:a16="http://schemas.microsoft.com/office/drawing/2014/main" xmlns="" id="{76A3A8BB-640D-41E0-A46E-C2626C0D6522}"/>
              </a:ext>
            </a:extLst>
          </p:cNvPr>
          <p:cNvSpPr>
            <a:spLocks/>
          </p:cNvSpPr>
          <p:nvPr/>
        </p:nvSpPr>
        <p:spPr bwMode="auto">
          <a:xfrm>
            <a:off x="6006000" y="2788605"/>
            <a:ext cx="433388" cy="2232025"/>
          </a:xfrm>
          <a:prstGeom prst="rightBrace">
            <a:avLst>
              <a:gd name="adj1" fmla="val 42918"/>
              <a:gd name="adj2" fmla="val 50000"/>
            </a:avLst>
          </a:prstGeom>
          <a:ln w="38100">
            <a:headEnd/>
            <a:tailE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wrap="none" anchor="ctr"/>
          <a:lstStyle/>
          <a:p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EA284BB8-582A-410D-8B13-5BFA68E4EC84}"/>
              </a:ext>
            </a:extLst>
          </p:cNvPr>
          <p:cNvSpPr/>
          <p:nvPr/>
        </p:nvSpPr>
        <p:spPr>
          <a:xfrm>
            <a:off x="6413355" y="3127201"/>
            <a:ext cx="2456033" cy="15686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198" dirty="0"/>
              <a:t>Software</a:t>
            </a:r>
            <a:br>
              <a:rPr lang="en-US" sz="3198" dirty="0"/>
            </a:br>
            <a:r>
              <a:rPr lang="en-US" sz="3198" dirty="0"/>
              <a:t>project </a:t>
            </a:r>
            <a:r>
              <a:rPr lang="en-US" sz="3198" b="1" dirty="0">
                <a:solidFill>
                  <a:schemeClr val="bg1"/>
                </a:solidFill>
              </a:rPr>
              <a:t>management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xmlns="" id="{BAF6B1C9-C365-434C-AB5F-72933CC7BE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3254" y="1269000"/>
            <a:ext cx="3152746" cy="301935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0C616FD8-FCEC-45E0-9A18-2FC0FFFD2201}"/>
              </a:ext>
            </a:extLst>
          </p:cNvPr>
          <p:cNvSpPr txBox="1"/>
          <p:nvPr/>
        </p:nvSpPr>
        <p:spPr>
          <a:xfrm>
            <a:off x="3464852" y="3911850"/>
            <a:ext cx="3351148" cy="609077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marL="803275" marR="0" lvl="1" indent="-360363" algn="l" defTabSz="1218438" rtl="0" eaLnBrk="1" fontAlgn="auto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3198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Release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9F78F7DA-1148-44D8-816F-BE2F3253FA62}"/>
              </a:ext>
            </a:extLst>
          </p:cNvPr>
          <p:cNvSpPr txBox="1"/>
          <p:nvPr/>
        </p:nvSpPr>
        <p:spPr>
          <a:xfrm>
            <a:off x="2541000" y="4579950"/>
            <a:ext cx="3351148" cy="588238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marL="803275" marR="0" lvl="1" indent="-360363" algn="l" defTabSz="1218438" rtl="0" eaLnBrk="1" fontAlgn="auto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3198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Maintenance</a:t>
            </a:r>
          </a:p>
        </p:txBody>
      </p:sp>
    </p:spTree>
    <p:extLst>
      <p:ext uri="{BB962C8B-B14F-4D97-AF65-F5344CB8AC3E}">
        <p14:creationId xmlns:p14="http://schemas.microsoft.com/office/powerpoint/2010/main" val="4205202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11" grpId="0"/>
      <p:bldP spid="12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99F118A7-0B2A-486C-B36C-5D9E473227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66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9AD9AD6A-656B-4E9F-8B82-4EB474CF4D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dirty="0"/>
              <a:t>What is </a:t>
            </a:r>
            <a:r>
              <a:rPr lang="en-US" b="1" dirty="0">
                <a:solidFill>
                  <a:schemeClr val="bg1"/>
                </a:solidFill>
              </a:rPr>
              <a:t>software quality assurance </a:t>
            </a:r>
            <a:r>
              <a:rPr lang="en-US" dirty="0"/>
              <a:t>(QA)?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Ensures the </a:t>
            </a:r>
            <a:r>
              <a:rPr lang="en-US" b="1" dirty="0">
                <a:solidFill>
                  <a:schemeClr val="bg1"/>
                </a:solidFill>
              </a:rPr>
              <a:t>software quality</a:t>
            </a:r>
            <a:endParaRPr lang="en-US" dirty="0">
              <a:solidFill>
                <a:schemeClr val="bg1"/>
              </a:solidFill>
            </a:endParaRPr>
          </a:p>
          <a:p>
            <a:pPr lvl="1">
              <a:buClr>
                <a:schemeClr val="tx1"/>
              </a:buClr>
            </a:pPr>
            <a:r>
              <a:rPr lang="en-US" dirty="0"/>
              <a:t>Performed by the </a:t>
            </a:r>
            <a:r>
              <a:rPr lang="en-US" b="1" dirty="0">
                <a:solidFill>
                  <a:schemeClr val="bg1"/>
                </a:solidFill>
              </a:rPr>
              <a:t>QA engineers</a:t>
            </a:r>
            <a:endParaRPr lang="en-US" dirty="0">
              <a:solidFill>
                <a:schemeClr val="bg1"/>
              </a:solidFill>
            </a:endParaRPr>
          </a:p>
          <a:p>
            <a:pPr>
              <a:buClr>
                <a:schemeClr val="tx1"/>
              </a:buClr>
            </a:pPr>
            <a:r>
              <a:rPr lang="en-US" dirty="0"/>
              <a:t>Two approaches: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Testing</a:t>
            </a:r>
            <a:r>
              <a:rPr lang="en-US" b="1" dirty="0"/>
              <a:t> </a:t>
            </a:r>
            <a:r>
              <a:rPr lang="en-US" dirty="0"/>
              <a:t>(manual and automated)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Code reviews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/>
              <a:t>and quality inspections</a:t>
            </a:r>
          </a:p>
          <a:p>
            <a:pPr>
              <a:buClr>
                <a:schemeClr val="tx1"/>
              </a:buClr>
            </a:pPr>
            <a:r>
              <a:rPr lang="en-US" dirty="0"/>
              <a:t>Goal: to </a:t>
            </a:r>
            <a:r>
              <a:rPr lang="en-US" b="1" dirty="0">
                <a:solidFill>
                  <a:schemeClr val="bg1"/>
                </a:solidFill>
              </a:rPr>
              <a:t>find</a:t>
            </a:r>
            <a:r>
              <a:rPr lang="en-US" dirty="0"/>
              <a:t> and report the </a:t>
            </a:r>
            <a:r>
              <a:rPr lang="en-US" b="1" dirty="0">
                <a:solidFill>
                  <a:schemeClr val="bg1"/>
                </a:solidFill>
              </a:rPr>
              <a:t>defects</a:t>
            </a:r>
            <a:r>
              <a:rPr lang="en-US" dirty="0"/>
              <a:t> (bugs)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Defect are tracked in an </a:t>
            </a:r>
            <a:r>
              <a:rPr lang="en-US" b="1" dirty="0">
                <a:solidFill>
                  <a:schemeClr val="bg1"/>
                </a:solidFill>
              </a:rPr>
              <a:t>issue tracker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04AA0A6F-8235-436D-8E76-64FBE26572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Quality Assurance (QA)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DCBFCE0C-A23A-487F-B53F-45D6C409A5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1000" y="1359000"/>
            <a:ext cx="2745000" cy="2136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012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CDE8C160-3C99-4760-90FC-9B0AA674C992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>
          <a:xfrm>
            <a:off x="5240338" y="2629321"/>
            <a:ext cx="6065837" cy="768350"/>
          </a:xfrm>
        </p:spPr>
        <p:txBody>
          <a:bodyPr/>
          <a:lstStyle/>
          <a:p>
            <a:r>
              <a:rPr lang="en-US" dirty="0"/>
              <a:t>Live Demo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000687E7-DA2B-4361-A6AE-44F632B89E15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>
          <a:xfrm>
            <a:off x="4937046" y="1588266"/>
            <a:ext cx="6672421" cy="990193"/>
          </a:xfrm>
        </p:spPr>
        <p:txBody>
          <a:bodyPr/>
          <a:lstStyle/>
          <a:p>
            <a:r>
              <a:rPr lang="en-US" dirty="0"/>
              <a:t>Issue Tracker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E6B818EB-B3FE-474A-BBF4-B92B02678804}"/>
              </a:ext>
            </a:extLst>
          </p:cNvPr>
          <p:cNvSpPr/>
          <p:nvPr/>
        </p:nvSpPr>
        <p:spPr>
          <a:xfrm>
            <a:off x="5084883" y="3499336"/>
            <a:ext cx="63767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>
                <a:hlinkClick r:id="rId3"/>
              </a:rPr>
              <a:t>https://github.com/twbs/bootstrap/issues</a:t>
            </a:r>
            <a:endParaRPr lang="en-US" sz="28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95B9AC67-B36A-4E06-A010-C44687D6C6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1000" y="1719000"/>
            <a:ext cx="2048434" cy="2182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234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26FA4943-26FA-4766-AB8D-A2A4F67F047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68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921366F4-F396-48FA-90CB-5B719412D93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225621"/>
            <a:ext cx="11818096" cy="5531629"/>
          </a:xfrm>
        </p:spPr>
        <p:txBody>
          <a:bodyPr/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Unit</a:t>
            </a:r>
            <a:r>
              <a:rPr lang="en-US" b="1" dirty="0"/>
              <a:t> </a:t>
            </a:r>
            <a:r>
              <a:rPr lang="en-US" b="1" dirty="0">
                <a:solidFill>
                  <a:schemeClr val="bg1"/>
                </a:solidFill>
              </a:rPr>
              <a:t>test</a:t>
            </a:r>
            <a:r>
              <a:rPr lang="en-US" b="1" dirty="0"/>
              <a:t> </a:t>
            </a:r>
            <a:r>
              <a:rPr lang="en-US" dirty="0"/>
              <a:t>== a piece of code that tests specific</a:t>
            </a:r>
            <a:br>
              <a:rPr lang="en-US" dirty="0"/>
            </a:br>
            <a:r>
              <a:rPr lang="en-US" dirty="0"/>
              <a:t>functionality in certain software component (unit)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E824A33E-BB44-4090-B09C-48652FFDE1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Unit Testing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xmlns="" id="{123423FA-D02D-41B1-A57D-E121B0885523}"/>
              </a:ext>
            </a:extLst>
          </p:cNvPr>
          <p:cNvSpPr txBox="1">
            <a:spLocks/>
          </p:cNvSpPr>
          <p:nvPr/>
        </p:nvSpPr>
        <p:spPr>
          <a:xfrm>
            <a:off x="6646598" y="2620014"/>
            <a:ext cx="4804402" cy="2618767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b="1">
                <a:effectLst/>
                <a:latin typeface="Consolas" pitchFamily="49" charset="0"/>
                <a:cs typeface="Consolas" pitchFamily="49" charset="0"/>
              </a:defRPr>
            </a:lvl1pPr>
            <a:lvl2pPr marL="990278" indent="-380876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9"/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noProof="1"/>
              <a:t>function </a:t>
            </a:r>
            <a:r>
              <a:rPr lang="en-US" sz="2600" noProof="1">
                <a:solidFill>
                  <a:schemeClr val="bg1"/>
                </a:solidFill>
              </a:rPr>
              <a:t>sum(arr)</a:t>
            </a:r>
            <a:r>
              <a:rPr lang="en-US" sz="2600" noProof="1"/>
              <a:t> {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noProof="1"/>
              <a:t>  let sum = 0;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noProof="1"/>
              <a:t>  for (let item of arr)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noProof="1"/>
              <a:t>    sum += item;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noProof="1"/>
              <a:t>  return sum;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noProof="1"/>
              <a:t>}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3631E251-E43A-40A3-AE5F-758E9E8081E8}"/>
              </a:ext>
            </a:extLst>
          </p:cNvPr>
          <p:cNvSpPr txBox="1">
            <a:spLocks/>
          </p:cNvSpPr>
          <p:nvPr/>
        </p:nvSpPr>
        <p:spPr>
          <a:xfrm>
            <a:off x="741000" y="2620014"/>
            <a:ext cx="5355000" cy="3418986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b="1">
                <a:effectLst/>
                <a:latin typeface="Consolas" pitchFamily="49" charset="0"/>
                <a:cs typeface="Consolas" pitchFamily="49" charset="0"/>
              </a:defRPr>
            </a:lvl1pPr>
            <a:lvl2pPr marL="990278" indent="-380876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9"/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noProof="1"/>
              <a:t>function testSum() {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noProof="1"/>
              <a:t>  if (sum(</a:t>
            </a:r>
            <a:r>
              <a:rPr lang="en-US" sz="2600" noProof="1">
                <a:solidFill>
                  <a:schemeClr val="bg1"/>
                </a:solidFill>
              </a:rPr>
              <a:t>[1, 2]</a:t>
            </a:r>
            <a:r>
              <a:rPr lang="en-US" sz="2600" noProof="1"/>
              <a:t>) != </a:t>
            </a:r>
            <a:r>
              <a:rPr lang="en-US" sz="2600" noProof="1">
                <a:solidFill>
                  <a:schemeClr val="bg1"/>
                </a:solidFill>
              </a:rPr>
              <a:t>3</a:t>
            </a:r>
            <a:r>
              <a:rPr lang="en-US" sz="2600" noProof="1"/>
              <a:t>)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noProof="1"/>
              <a:t>    throw "1+2 != 3";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noProof="1"/>
              <a:t>  if (sum(</a:t>
            </a:r>
            <a:r>
              <a:rPr lang="en-US" sz="2600" noProof="1">
                <a:solidFill>
                  <a:schemeClr val="bg1"/>
                </a:solidFill>
              </a:rPr>
              <a:t>[-2]</a:t>
            </a:r>
            <a:r>
              <a:rPr lang="en-US" sz="2600" noProof="1"/>
              <a:t>) != </a:t>
            </a:r>
            <a:r>
              <a:rPr lang="en-US" sz="2600" noProof="1">
                <a:solidFill>
                  <a:schemeClr val="bg1"/>
                </a:solidFill>
              </a:rPr>
              <a:t>-2</a:t>
            </a:r>
            <a:r>
              <a:rPr lang="en-US" sz="2600" noProof="1"/>
              <a:t>)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noProof="1"/>
              <a:t>    throw "-2 != -2";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noProof="1"/>
              <a:t>  if (sum(</a:t>
            </a:r>
            <a:r>
              <a:rPr lang="en-US" sz="2600" noProof="1">
                <a:solidFill>
                  <a:schemeClr val="bg1"/>
                </a:solidFill>
              </a:rPr>
              <a:t>[]</a:t>
            </a:r>
            <a:r>
              <a:rPr lang="en-US" sz="2600" noProof="1"/>
              <a:t>) != </a:t>
            </a:r>
            <a:r>
              <a:rPr lang="en-US" sz="2600" noProof="1">
                <a:solidFill>
                  <a:schemeClr val="bg1"/>
                </a:solidFill>
              </a:rPr>
              <a:t>0</a:t>
            </a:r>
            <a:r>
              <a:rPr lang="en-US" sz="2600" noProof="1"/>
              <a:t>)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noProof="1"/>
              <a:t>    throw "empty sum != 0";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noProof="1"/>
              <a:t>}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BEC86EED-73AD-4BC0-BCD3-23BE0C1229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7066" y="1289248"/>
            <a:ext cx="1613430" cy="1063800"/>
          </a:xfrm>
          <a:prstGeom prst="rect">
            <a:avLst/>
          </a:prstGeom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2811032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26FA4943-26FA-4766-AB8D-A2A4F67F047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69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921366F4-F396-48FA-90CB-5B719412D93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Unit testing frameworks</a:t>
            </a:r>
            <a:r>
              <a:rPr lang="en-US" b="1" dirty="0"/>
              <a:t> </a:t>
            </a:r>
            <a:r>
              <a:rPr lang="en-US" dirty="0"/>
              <a:t>simplify unit testing and reporting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Example: </a:t>
            </a:r>
            <a:r>
              <a:rPr lang="en-US" b="1" dirty="0">
                <a:solidFill>
                  <a:schemeClr val="bg1"/>
                </a:solidFill>
              </a:rPr>
              <a:t>Mocha</a:t>
            </a:r>
            <a:r>
              <a:rPr lang="en-US" dirty="0"/>
              <a:t> JS testing framework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E824A33E-BB44-4090-B09C-48652FFDE1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Unit Testing Framework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3631E251-E43A-40A3-AE5F-758E9E8081E8}"/>
              </a:ext>
            </a:extLst>
          </p:cNvPr>
          <p:cNvSpPr txBox="1">
            <a:spLocks/>
          </p:cNvSpPr>
          <p:nvPr/>
        </p:nvSpPr>
        <p:spPr>
          <a:xfrm>
            <a:off x="471364" y="2658015"/>
            <a:ext cx="6885000" cy="3695985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b="1">
                <a:effectLst/>
                <a:latin typeface="Consolas" pitchFamily="49" charset="0"/>
                <a:cs typeface="Consolas" pitchFamily="49" charset="0"/>
              </a:defRPr>
            </a:lvl1pPr>
            <a:lvl2pPr marL="990278" indent="-380876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9"/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const assert = require('</a:t>
            </a:r>
            <a:r>
              <a:rPr lang="en-US" sz="2400" noProof="1">
                <a:solidFill>
                  <a:schemeClr val="bg1"/>
                </a:solidFill>
              </a:rPr>
              <a:t>assert</a:t>
            </a:r>
            <a:r>
              <a:rPr lang="en-US" sz="2400" noProof="1"/>
              <a:t>');</a:t>
            </a:r>
          </a:p>
          <a:p>
            <a:pPr>
              <a:spcBef>
                <a:spcPts val="1200"/>
              </a:spcBef>
              <a:spcAft>
                <a:spcPts val="0"/>
              </a:spcAft>
            </a:pPr>
            <a:r>
              <a:rPr lang="en-US" sz="2400" noProof="1">
                <a:solidFill>
                  <a:schemeClr val="bg1"/>
                </a:solidFill>
              </a:rPr>
              <a:t>suite</a:t>
            </a:r>
            <a:r>
              <a:rPr lang="en-US" sz="2400" noProof="1"/>
              <a:t>('sum(arr)', function() {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</a:t>
            </a:r>
            <a:r>
              <a:rPr lang="en-US" sz="2400" noProof="1">
                <a:solidFill>
                  <a:schemeClr val="bg1"/>
                </a:solidFill>
              </a:rPr>
              <a:t>test</a:t>
            </a:r>
            <a:r>
              <a:rPr lang="en-US" sz="2400" noProof="1"/>
              <a:t>('sum([1+2]) == 3', function() {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  </a:t>
            </a:r>
            <a:r>
              <a:rPr lang="en-US" sz="2400" noProof="1">
                <a:solidFill>
                  <a:schemeClr val="bg1"/>
                </a:solidFill>
              </a:rPr>
              <a:t>assert.equal</a:t>
            </a:r>
            <a:r>
              <a:rPr lang="en-US" sz="2400" noProof="1"/>
              <a:t>(sum([1, 2]), 3); });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</a:t>
            </a:r>
            <a:r>
              <a:rPr lang="en-US" sz="2400" noProof="1">
                <a:solidFill>
                  <a:schemeClr val="bg1"/>
                </a:solidFill>
              </a:rPr>
              <a:t>test</a:t>
            </a:r>
            <a:r>
              <a:rPr lang="en-US" sz="2400" noProof="1"/>
              <a:t>('sum([-2]) == -2', function() {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  </a:t>
            </a:r>
            <a:r>
              <a:rPr lang="en-US" sz="2400" noProof="1">
                <a:solidFill>
                  <a:schemeClr val="bg1"/>
                </a:solidFill>
              </a:rPr>
              <a:t>assert.equal</a:t>
            </a:r>
            <a:r>
              <a:rPr lang="en-US" sz="2400" noProof="1"/>
              <a:t>(sum([-2]), -2); });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</a:t>
            </a:r>
            <a:r>
              <a:rPr lang="en-US" sz="2400" noProof="1">
                <a:solidFill>
                  <a:schemeClr val="bg1"/>
                </a:solidFill>
              </a:rPr>
              <a:t>test</a:t>
            </a:r>
            <a:r>
              <a:rPr lang="en-US" sz="2400" noProof="1"/>
              <a:t>('sum([]) == 0', function() {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  </a:t>
            </a:r>
            <a:r>
              <a:rPr lang="en-US" sz="2400" noProof="1">
                <a:solidFill>
                  <a:schemeClr val="bg1"/>
                </a:solidFill>
              </a:rPr>
              <a:t>assert.equal</a:t>
            </a:r>
            <a:r>
              <a:rPr lang="en-US" sz="2400" noProof="1"/>
              <a:t>(sum([]), 0); });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});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xmlns="" id="{5100E05C-5126-454B-86E0-FE92794682C5}"/>
              </a:ext>
            </a:extLst>
          </p:cNvPr>
          <p:cNvGrpSpPr/>
          <p:nvPr/>
        </p:nvGrpSpPr>
        <p:grpSpPr>
          <a:xfrm>
            <a:off x="7751087" y="2658014"/>
            <a:ext cx="3969549" cy="2120985"/>
            <a:chOff x="7751087" y="2658014"/>
            <a:chExt cx="3969549" cy="2120985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xmlns="" id="{C8EE5726-9C9E-4A4F-917C-72DBC344CD2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51087" y="2658014"/>
              <a:ext cx="3969549" cy="2120985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xmlns="" id="{4DC2A641-838A-49ED-8332-258A034016E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741237" y="3722824"/>
              <a:ext cx="868853" cy="97441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00852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xmlns="" id="{8362F6F9-1290-4F05-BC31-92091C0AE2C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7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DF9AF3DF-082C-47B7-B837-931F739A62A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Web front-end technologies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/>
              <a:t>(see </a:t>
            </a:r>
            <a:r>
              <a:rPr lang="en-US" dirty="0">
                <a:hlinkClick r:id="rId3"/>
              </a:rPr>
              <a:t>https://platform.html5.org</a:t>
            </a:r>
            <a:r>
              <a:rPr lang="en-US" dirty="0"/>
              <a:t>)</a:t>
            </a:r>
            <a:endParaRPr lang="en-US" b="1" dirty="0"/>
          </a:p>
          <a:p>
            <a:pPr lvl="1">
              <a:buClr>
                <a:schemeClr val="tx1"/>
              </a:buClr>
            </a:pPr>
            <a:r>
              <a:rPr lang="en-US" dirty="0"/>
              <a:t>HTML, CSS, JavaScript, DOM, AJAX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JS front-end frameworks (e.g. React, Angular, Vue)</a:t>
            </a:r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DOM</a:t>
            </a:r>
            <a:r>
              <a:rPr lang="en-US" dirty="0"/>
              <a:t> (the Document Object Model)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DOM == a tree of UI and other elements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Documents in the Web browser</a:t>
            </a:r>
            <a:br>
              <a:rPr lang="en-US" dirty="0"/>
            </a:br>
            <a:r>
              <a:rPr lang="en-US" dirty="0"/>
              <a:t>are represented by a </a:t>
            </a:r>
            <a:r>
              <a:rPr lang="en-US" b="1" dirty="0">
                <a:solidFill>
                  <a:schemeClr val="bg1"/>
                </a:solidFill>
              </a:rPr>
              <a:t>DOM tree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The </a:t>
            </a:r>
            <a:r>
              <a:rPr lang="en-US" b="1" dirty="0">
                <a:solidFill>
                  <a:schemeClr val="bg1"/>
                </a:solidFill>
              </a:rPr>
              <a:t>DOM API </a:t>
            </a:r>
            <a:r>
              <a:rPr lang="en-US" dirty="0"/>
              <a:t>allows changing the DOM from JS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09692430-3613-4AA6-A6D5-F728026F2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Front-End and DOM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AD9A5348-64AD-4D2A-9480-6CFB92DF72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67077" y="1809000"/>
            <a:ext cx="2758923" cy="276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125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CDE8C160-3C99-4760-90FC-9B0AA674C992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>
          <a:xfrm>
            <a:off x="5240338" y="2664000"/>
            <a:ext cx="6065837" cy="768350"/>
          </a:xfrm>
        </p:spPr>
        <p:txBody>
          <a:bodyPr/>
          <a:lstStyle/>
          <a:p>
            <a:r>
              <a:rPr lang="en-US" dirty="0"/>
              <a:t>Live Demo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000687E7-DA2B-4361-A6AE-44F632B89E15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>
          <a:xfrm>
            <a:off x="4603425" y="1584000"/>
            <a:ext cx="7339663" cy="1089212"/>
          </a:xfrm>
        </p:spPr>
        <p:txBody>
          <a:bodyPr/>
          <a:lstStyle/>
          <a:p>
            <a:r>
              <a:rPr lang="en-US" dirty="0"/>
              <a:t>Unit Testing with Mocha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8F0A226F-2EA5-443F-8878-23C60D026DA3}"/>
              </a:ext>
            </a:extLst>
          </p:cNvPr>
          <p:cNvSpPr/>
          <p:nvPr/>
        </p:nvSpPr>
        <p:spPr>
          <a:xfrm>
            <a:off x="4983669" y="3488476"/>
            <a:ext cx="657917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hlinkClick r:id="rId3"/>
              </a:rPr>
              <a:t>https://repl.it/@nakov/mocha-unit-test-example-js</a:t>
            </a:r>
            <a:endParaRPr lang="en-US" sz="24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0BF05536-15F6-48C9-9556-2E50B41A68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4642" y="1485583"/>
            <a:ext cx="2481358" cy="2782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424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FF46B400-C734-40C9-8C2F-2F3051800B7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10000"/>
              </a:lnSpc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Source control systems</a:t>
            </a:r>
            <a:r>
              <a:rPr lang="en-US" b="1" dirty="0"/>
              <a:t> </a:t>
            </a:r>
            <a:r>
              <a:rPr lang="en-US" dirty="0"/>
              <a:t>keep the source code</a:t>
            </a:r>
            <a:br>
              <a:rPr lang="en-US" dirty="0"/>
            </a:br>
            <a:r>
              <a:rPr lang="en-US" dirty="0"/>
              <a:t>(+ other project assets) in a shared </a:t>
            </a:r>
            <a:r>
              <a:rPr lang="en-US" b="1" dirty="0">
                <a:solidFill>
                  <a:schemeClr val="bg1"/>
                </a:solidFill>
              </a:rPr>
              <a:t>repository</a:t>
            </a:r>
          </a:p>
          <a:p>
            <a:pPr lvl="1">
              <a:lnSpc>
                <a:spcPct val="110000"/>
              </a:lnSpc>
              <a:buClr>
                <a:schemeClr val="tx1"/>
              </a:buClr>
            </a:pPr>
            <a:r>
              <a:rPr lang="en-US" dirty="0"/>
              <a:t>Developers can </a:t>
            </a:r>
            <a:r>
              <a:rPr lang="en-US" b="1" dirty="0">
                <a:solidFill>
                  <a:schemeClr val="bg1"/>
                </a:solidFill>
              </a:rPr>
              <a:t>clone</a:t>
            </a:r>
            <a:r>
              <a:rPr lang="en-US" dirty="0"/>
              <a:t> a repository, </a:t>
            </a:r>
            <a:r>
              <a:rPr lang="en-US" b="1" dirty="0">
                <a:solidFill>
                  <a:schemeClr val="bg1"/>
                </a:solidFill>
              </a:rPr>
              <a:t>pull</a:t>
            </a:r>
            <a:r>
              <a:rPr lang="en-US" dirty="0"/>
              <a:t> the latest version, </a:t>
            </a:r>
            <a:r>
              <a:rPr lang="en-US" b="1" dirty="0">
                <a:solidFill>
                  <a:schemeClr val="bg1"/>
                </a:solidFill>
              </a:rPr>
              <a:t>commit</a:t>
            </a:r>
            <a:r>
              <a:rPr lang="en-US" b="1" dirty="0"/>
              <a:t> </a:t>
            </a:r>
            <a:r>
              <a:rPr lang="en-US" dirty="0"/>
              <a:t>&amp; </a:t>
            </a:r>
            <a:r>
              <a:rPr lang="en-US" b="1" dirty="0">
                <a:solidFill>
                  <a:schemeClr val="bg1"/>
                </a:solidFill>
              </a:rPr>
              <a:t>push</a:t>
            </a:r>
            <a:r>
              <a:rPr lang="en-US" dirty="0"/>
              <a:t> local changes, view the change logs, etc.</a:t>
            </a:r>
          </a:p>
          <a:p>
            <a:pPr>
              <a:lnSpc>
                <a:spcPct val="110000"/>
              </a:lnSpc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Git</a:t>
            </a:r>
            <a:r>
              <a:rPr lang="en-US" b="1" dirty="0"/>
              <a:t> </a:t>
            </a:r>
            <a:r>
              <a:rPr lang="en-US" dirty="0"/>
              <a:t>is the most popular source control system</a:t>
            </a:r>
          </a:p>
          <a:p>
            <a:pPr lvl="1">
              <a:lnSpc>
                <a:spcPct val="110000"/>
              </a:lnSpc>
              <a:buClr>
                <a:schemeClr val="tx1"/>
              </a:buClr>
            </a:pPr>
            <a:r>
              <a:rPr lang="en-US" dirty="0"/>
              <a:t>Other version control systems: SVN, TFS, Perforce</a:t>
            </a:r>
          </a:p>
          <a:p>
            <a:pPr>
              <a:lnSpc>
                <a:spcPct val="110000"/>
              </a:lnSpc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GitHub</a:t>
            </a:r>
            <a:r>
              <a:rPr lang="en-US" b="1" dirty="0"/>
              <a:t> </a:t>
            </a:r>
            <a:r>
              <a:rPr lang="en-US" dirty="0"/>
              <a:t>is the #1 site for Git project hosting</a:t>
            </a:r>
          </a:p>
          <a:p>
            <a:pPr lvl="1">
              <a:lnSpc>
                <a:spcPct val="110000"/>
              </a:lnSpc>
              <a:buClr>
                <a:schemeClr val="tx1"/>
              </a:buClr>
            </a:pPr>
            <a:r>
              <a:rPr lang="en-US" dirty="0"/>
              <a:t>Git hosting + issue tracker +</a:t>
            </a:r>
            <a:br>
              <a:rPr lang="en-US" dirty="0"/>
            </a:br>
            <a:r>
              <a:rPr lang="en-US" dirty="0"/>
              <a:t>project tracker + build system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9DF565C7-8C72-4D3C-91CB-827E5CF52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 Control Systems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xmlns="" id="{B4D35825-B857-459D-9BD5-AEB62E1BB913}"/>
              </a:ext>
            </a:extLst>
          </p:cNvPr>
          <p:cNvSpPr txBox="1">
            <a:spLocks/>
          </p:cNvSpPr>
          <p:nvPr/>
        </p:nvSpPr>
        <p:spPr>
          <a:xfrm>
            <a:off x="11631000" y="6507000"/>
            <a:ext cx="48944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71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95F82CFC-4638-4A87-BBF3-7B469616AC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1000" y="3789000"/>
            <a:ext cx="1665605" cy="737030"/>
          </a:xfrm>
          <a:prstGeom prst="rect">
            <a:avLst/>
          </a:prstGeom>
        </p:spPr>
      </p:pic>
      <p:pic>
        <p:nvPicPr>
          <p:cNvPr id="16388" name="Picture 4" descr="Source Control Icons - Download Free Vector Icons | Noun Project">
            <a:extLst>
              <a:ext uri="{FF2B5EF4-FFF2-40B4-BE49-F238E27FC236}">
                <a16:creationId xmlns:a16="http://schemas.microsoft.com/office/drawing/2014/main" xmlns="" id="{F55B41A1-5D7A-4303-9B08-9B6EB1EED6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1000" y="1359000"/>
            <a:ext cx="1352922" cy="1352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FFFA7808-DE9E-4A37-A08C-69DDC5099474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26950" y="5727624"/>
            <a:ext cx="2074696" cy="501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921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775CC02E-EF6F-4E0E-A41C-A6F263EE155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72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82C13B4B-AB9F-442C-971A-46DAE802EFA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Clone a repository from GitHub</a:t>
            </a:r>
          </a:p>
          <a:p>
            <a:endParaRPr lang="en-US" dirty="0"/>
          </a:p>
          <a:p>
            <a:r>
              <a:rPr lang="en-US" dirty="0"/>
              <a:t>Modify local files</a:t>
            </a:r>
          </a:p>
          <a:p>
            <a:endParaRPr lang="en-US" dirty="0"/>
          </a:p>
          <a:p>
            <a:r>
              <a:rPr lang="en-US" dirty="0"/>
              <a:t>Commit changes (local)</a:t>
            </a:r>
          </a:p>
          <a:p>
            <a:endParaRPr lang="en-US" dirty="0"/>
          </a:p>
          <a:p>
            <a:r>
              <a:rPr lang="en-US" dirty="0"/>
              <a:t>Push the changes to GitHub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70F6FCFA-044C-45D6-8749-48E8A4591D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– Example</a:t>
            </a:r>
          </a:p>
        </p:txBody>
      </p:sp>
      <p:sp>
        <p:nvSpPr>
          <p:cNvPr id="5" name="Text Placeholder 5">
            <a:hlinkClick r:id="rId3"/>
            <a:extLst>
              <a:ext uri="{FF2B5EF4-FFF2-40B4-BE49-F238E27FC236}">
                <a16:creationId xmlns:a16="http://schemas.microsoft.com/office/drawing/2014/main" xmlns="" id="{6AF52F07-10C1-499A-BFC2-07CF8652AA17}"/>
              </a:ext>
            </a:extLst>
          </p:cNvPr>
          <p:cNvSpPr txBox="1">
            <a:spLocks/>
          </p:cNvSpPr>
          <p:nvPr/>
        </p:nvSpPr>
        <p:spPr>
          <a:xfrm>
            <a:off x="673500" y="1899000"/>
            <a:ext cx="10845000" cy="587441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b="1">
                <a:effectLst/>
                <a:latin typeface="Consolas" pitchFamily="49" charset="0"/>
                <a:cs typeface="Consolas" pitchFamily="49" charset="0"/>
              </a:defRPr>
            </a:lvl1pPr>
            <a:lvl2pPr marL="990278" indent="-380876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9"/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git clone https://github.com/SoftUni/playground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7A4C7304-46A5-4A8D-95B9-8476138B4C61}"/>
              </a:ext>
            </a:extLst>
          </p:cNvPr>
          <p:cNvSpPr txBox="1">
            <a:spLocks/>
          </p:cNvSpPr>
          <p:nvPr/>
        </p:nvSpPr>
        <p:spPr>
          <a:xfrm>
            <a:off x="673500" y="3268664"/>
            <a:ext cx="10845000" cy="587441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b="1">
                <a:effectLst/>
                <a:latin typeface="Consolas" pitchFamily="49" charset="0"/>
                <a:cs typeface="Consolas" pitchFamily="49" charset="0"/>
              </a:defRPr>
            </a:lvl1pPr>
            <a:lvl2pPr marL="990278" indent="-380876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9"/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notepad README.md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xmlns="" id="{D88A8A1A-D9F3-4AB2-BF05-17D81C150F0B}"/>
              </a:ext>
            </a:extLst>
          </p:cNvPr>
          <p:cNvSpPr txBox="1">
            <a:spLocks/>
          </p:cNvSpPr>
          <p:nvPr/>
        </p:nvSpPr>
        <p:spPr>
          <a:xfrm>
            <a:off x="673500" y="4686559"/>
            <a:ext cx="10845000" cy="587441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b="1">
                <a:effectLst/>
                <a:latin typeface="Consolas" pitchFamily="49" charset="0"/>
                <a:cs typeface="Consolas" pitchFamily="49" charset="0"/>
              </a:defRPr>
            </a:lvl1pPr>
            <a:lvl2pPr marL="990278" indent="-380876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9"/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git add . &amp; git commit -m "Added something"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xmlns="" id="{435421B1-E06B-46DA-8AB8-0519024801BB}"/>
              </a:ext>
            </a:extLst>
          </p:cNvPr>
          <p:cNvSpPr txBox="1">
            <a:spLocks/>
          </p:cNvSpPr>
          <p:nvPr/>
        </p:nvSpPr>
        <p:spPr>
          <a:xfrm>
            <a:off x="673500" y="6025302"/>
            <a:ext cx="10845000" cy="587441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b="1">
                <a:effectLst/>
                <a:latin typeface="Consolas" pitchFamily="49" charset="0"/>
                <a:cs typeface="Consolas" pitchFamily="49" charset="0"/>
              </a:defRPr>
            </a:lvl1pPr>
            <a:lvl2pPr marL="990278" indent="-380876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9"/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git push</a:t>
            </a:r>
          </a:p>
        </p:txBody>
      </p:sp>
    </p:spTree>
    <p:extLst>
      <p:ext uri="{BB962C8B-B14F-4D97-AF65-F5344CB8AC3E}">
        <p14:creationId xmlns:p14="http://schemas.microsoft.com/office/powerpoint/2010/main" val="214377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CDE8C160-3C99-4760-90FC-9B0AA674C992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>
          <a:xfrm>
            <a:off x="5240338" y="2766946"/>
            <a:ext cx="6065837" cy="768350"/>
          </a:xfrm>
        </p:spPr>
        <p:txBody>
          <a:bodyPr/>
          <a:lstStyle/>
          <a:p>
            <a:r>
              <a:rPr lang="en-US" dirty="0"/>
              <a:t>Live Demo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000687E7-DA2B-4361-A6AE-44F632B89E15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>
          <a:xfrm>
            <a:off x="4937046" y="1584000"/>
            <a:ext cx="6672421" cy="1317946"/>
          </a:xfrm>
        </p:spPr>
        <p:txBody>
          <a:bodyPr/>
          <a:lstStyle/>
          <a:p>
            <a:r>
              <a:rPr lang="en-US" dirty="0"/>
              <a:t>Git and GitHub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6CA03127-4E44-4C9D-9E24-A094A9CAB0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0832" y="1424082"/>
            <a:ext cx="3002540" cy="290347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9DAD8661-C232-4C0D-8257-370BB82A5E36}"/>
              </a:ext>
            </a:extLst>
          </p:cNvPr>
          <p:cNvSpPr/>
          <p:nvPr/>
        </p:nvSpPr>
        <p:spPr>
          <a:xfrm>
            <a:off x="5711017" y="3621946"/>
            <a:ext cx="512448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noProof="1">
                <a:hlinkClick r:id="rId4"/>
              </a:rPr>
              <a:t>https://github.com/SoftUni/playground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86412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FF46B400-C734-40C9-8C2F-2F3051800B7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6535598" cy="5528766"/>
          </a:xfrm>
        </p:spPr>
        <p:txBody>
          <a:bodyPr/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Project trackers</a:t>
            </a:r>
            <a:r>
              <a:rPr lang="en-US" b="1" dirty="0"/>
              <a:t> </a:t>
            </a:r>
            <a:r>
              <a:rPr lang="en-US" dirty="0"/>
              <a:t>organize and track project tasks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Tasks</a:t>
            </a:r>
            <a:r>
              <a:rPr lang="en-US" b="1" dirty="0"/>
              <a:t> </a:t>
            </a:r>
            <a:r>
              <a:rPr lang="en-US" dirty="0"/>
              <a:t>may have description, sub-tasks, assigned people, deadline</a:t>
            </a:r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Kanban boards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/>
              <a:t>visualize the work on a project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Typical columns: Backlog,</a:t>
            </a:r>
            <a:br>
              <a:rPr lang="en-US" dirty="0"/>
            </a:br>
            <a:r>
              <a:rPr lang="en-US" dirty="0"/>
              <a:t>In Progress, Done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Examples: Trello, GitHub Projects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9DF565C7-8C72-4D3C-91CB-827E5CF52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Trackers and Kanban Boards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xmlns="" id="{EE8EC072-E06B-425E-887E-806B04FA6C15}"/>
              </a:ext>
            </a:extLst>
          </p:cNvPr>
          <p:cNvSpPr txBox="1">
            <a:spLocks/>
          </p:cNvSpPr>
          <p:nvPr/>
        </p:nvSpPr>
        <p:spPr>
          <a:xfrm>
            <a:off x="11631000" y="6507000"/>
            <a:ext cx="48944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74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59F57F4D-CB34-4F97-B509-07A1010E89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1944" y="1378664"/>
            <a:ext cx="5159314" cy="3420000"/>
          </a:xfrm>
          <a:prstGeom prst="rect">
            <a:avLst/>
          </a:prstGeom>
          <a:ln>
            <a:solidFill>
              <a:schemeClr val="bg2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3509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CDE8C160-3C99-4760-90FC-9B0AA674C992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>
          <a:xfrm>
            <a:off x="5240338" y="2731179"/>
            <a:ext cx="6065837" cy="768350"/>
          </a:xfrm>
        </p:spPr>
        <p:txBody>
          <a:bodyPr/>
          <a:lstStyle/>
          <a:p>
            <a:r>
              <a:rPr lang="en-US" dirty="0"/>
              <a:t>Live Demo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000687E7-DA2B-4361-A6AE-44F632B89E15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>
          <a:xfrm>
            <a:off x="4937046" y="1719000"/>
            <a:ext cx="6672421" cy="990193"/>
          </a:xfrm>
        </p:spPr>
        <p:txBody>
          <a:bodyPr/>
          <a:lstStyle/>
          <a:p>
            <a:r>
              <a:rPr lang="en-US" dirty="0"/>
              <a:t>Trello Project Board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1D908F43-A3FD-47CB-878C-9C1D981A7CF9}"/>
              </a:ext>
            </a:extLst>
          </p:cNvPr>
          <p:cNvSpPr/>
          <p:nvPr/>
        </p:nvSpPr>
        <p:spPr>
          <a:xfrm>
            <a:off x="4984440" y="3654193"/>
            <a:ext cx="657763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hlinkClick r:id="rId3"/>
              </a:rPr>
              <a:t>https://trello.com/b/HPpU2eCV/company-web-site</a:t>
            </a:r>
            <a:endParaRPr lang="en-US" sz="2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4000C8CB-37A7-4DC2-90E5-E1021BC6F9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5134" y="2349038"/>
            <a:ext cx="2981202" cy="944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754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4">
            <a:extLst>
              <a:ext uri="{FF2B5EF4-FFF2-40B4-BE49-F238E27FC236}">
                <a16:creationId xmlns:a16="http://schemas.microsoft.com/office/drawing/2014/main" xmlns="" id="{0E49D336-45B6-44D3-97C4-E28F8DEA2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>
            <a:lvl1pPr marL="514350" indent="-514350"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</a:defRPr>
            </a:lvl1pPr>
            <a:lvl2pPr marL="112393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1733520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3pPr>
            <a:lvl4pPr marL="234310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4pPr>
            <a:lvl5pPr marL="2952689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xmlns="" id="{EBAFE522-EB7D-4931-A015-9A7E8A98517D}"/>
              </a:ext>
            </a:extLst>
          </p:cNvPr>
          <p:cNvGrpSpPr/>
          <p:nvPr/>
        </p:nvGrpSpPr>
        <p:grpSpPr>
          <a:xfrm>
            <a:off x="191942" y="1419750"/>
            <a:ext cx="8632995" cy="5300339"/>
            <a:chOff x="472011" y="1508786"/>
            <a:chExt cx="3799787" cy="4865561"/>
          </a:xfrm>
        </p:grpSpPr>
        <p:sp>
          <p:nvSpPr>
            <p:cNvPr id="10" name="Rounded Rectangle 10">
              <a:extLst>
                <a:ext uri="{FF2B5EF4-FFF2-40B4-BE49-F238E27FC236}">
                  <a16:creationId xmlns:a16="http://schemas.microsoft.com/office/drawing/2014/main" xmlns="" id="{18F78F23-3D09-4B63-8DF9-D49CFBB145EE}"/>
                </a:ext>
              </a:extLst>
            </p:cNvPr>
            <p:cNvSpPr/>
            <p:nvPr userDrawn="1"/>
          </p:nvSpPr>
          <p:spPr>
            <a:xfrm>
              <a:off x="472011" y="1508786"/>
              <a:ext cx="3799787" cy="4865561"/>
            </a:xfrm>
            <a:prstGeom prst="roundRect">
              <a:avLst>
                <a:gd name="adj" fmla="val 396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 dirty="0"/>
            </a:p>
          </p:txBody>
        </p:sp>
        <p:sp>
          <p:nvSpPr>
            <p:cNvPr id="11" name="Rounded Rectangle 16">
              <a:extLst>
                <a:ext uri="{FF2B5EF4-FFF2-40B4-BE49-F238E27FC236}">
                  <a16:creationId xmlns:a16="http://schemas.microsoft.com/office/drawing/2014/main" xmlns="" id="{F12C06CE-2BBE-46C2-B718-813794C58DF9}"/>
                </a:ext>
              </a:extLst>
            </p:cNvPr>
            <p:cNvSpPr/>
            <p:nvPr userDrawn="1"/>
          </p:nvSpPr>
          <p:spPr>
            <a:xfrm>
              <a:off x="540767" y="1781251"/>
              <a:ext cx="85794" cy="4320631"/>
            </a:xfrm>
            <a:prstGeom prst="roundRect">
              <a:avLst>
                <a:gd name="adj" fmla="val 50000"/>
              </a:avLst>
            </a:prstGeom>
            <a:solidFill>
              <a:schemeClr val="bg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>
                <a:solidFill>
                  <a:schemeClr val="bg1"/>
                </a:solidFill>
              </a:endParaRPr>
            </a:p>
          </p:txBody>
        </p:sp>
        <p:sp>
          <p:nvSpPr>
            <p:cNvPr id="12" name="Half Frame 11">
              <a:extLst>
                <a:ext uri="{FF2B5EF4-FFF2-40B4-BE49-F238E27FC236}">
                  <a16:creationId xmlns:a16="http://schemas.microsoft.com/office/drawing/2014/main" xmlns="" id="{66CDBB1E-AF3C-43FC-9F34-2DD691F81726}"/>
                </a:ext>
              </a:extLst>
            </p:cNvPr>
            <p:cNvSpPr/>
            <p:nvPr userDrawn="1"/>
          </p:nvSpPr>
          <p:spPr>
            <a:xfrm rot="5400000">
              <a:off x="3762569" y="1912372"/>
              <a:ext cx="669775" cy="238503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>
                <a:solidFill>
                  <a:schemeClr val="tx1"/>
                </a:solidFill>
              </a:endParaRP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CCC3A316-993C-4741-8826-E104F27650A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955968" y="3418449"/>
            <a:ext cx="2620615" cy="2836165"/>
          </a:xfrm>
          <a:prstGeom prst="rect">
            <a:avLst/>
          </a:prstGeom>
        </p:spPr>
      </p:pic>
      <p:sp>
        <p:nvSpPr>
          <p:cNvPr id="15" name="Content Placeholder 4">
            <a:extLst>
              <a:ext uri="{FF2B5EF4-FFF2-40B4-BE49-F238E27FC236}">
                <a16:creationId xmlns:a16="http://schemas.microsoft.com/office/drawing/2014/main" xmlns="" id="{B96A0DF8-27E7-4DC8-BBE3-7238AAAEB845}"/>
              </a:ext>
            </a:extLst>
          </p:cNvPr>
          <p:cNvSpPr txBox="1">
            <a:spLocks/>
          </p:cNvSpPr>
          <p:nvPr/>
        </p:nvSpPr>
        <p:spPr>
          <a:xfrm>
            <a:off x="543073" y="1723767"/>
            <a:ext cx="7907864" cy="520106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endParaRPr lang="en-US" sz="3600" dirty="0">
              <a:solidFill>
                <a:schemeClr val="bg2"/>
              </a:solidFill>
            </a:endParaRPr>
          </a:p>
        </p:txBody>
      </p:sp>
      <p:sp>
        <p:nvSpPr>
          <p:cNvPr id="16" name="Slide Number">
            <a:extLst>
              <a:ext uri="{FF2B5EF4-FFF2-40B4-BE49-F238E27FC236}">
                <a16:creationId xmlns:a16="http://schemas.microsoft.com/office/drawing/2014/main" xmlns="" id="{20EFC5B8-6B43-43EE-9868-DBA5BF8B92D7}"/>
              </a:ext>
            </a:extLst>
          </p:cNvPr>
          <p:cNvSpPr txBox="1">
            <a:spLocks/>
          </p:cNvSpPr>
          <p:nvPr/>
        </p:nvSpPr>
        <p:spPr>
          <a:xfrm>
            <a:off x="11631000" y="6507000"/>
            <a:ext cx="48944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76</a:t>
            </a:fld>
            <a:endParaRPr lang="en-US" dirty="0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xmlns="" id="{8DA08BDD-AFCF-4A9E-9379-4EAEBB3471CE}"/>
              </a:ext>
            </a:extLst>
          </p:cNvPr>
          <p:cNvSpPr txBox="1">
            <a:spLocks/>
          </p:cNvSpPr>
          <p:nvPr/>
        </p:nvSpPr>
        <p:spPr>
          <a:xfrm>
            <a:off x="674105" y="1574229"/>
            <a:ext cx="7824768" cy="4991380"/>
          </a:xfrm>
          <a:prstGeom prst="rect">
            <a:avLst/>
          </a:prstGeom>
        </p:spPr>
        <p:txBody>
          <a:bodyPr vert="horz" lIns="108000" tIns="36000" rIns="108000" bIns="36000" rtlCol="0">
            <a:noAutofit/>
          </a:bodyPr>
          <a:lstStyle>
            <a:lvl1pPr marL="360363" indent="-360363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60363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5713" indent="-360363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00213" indent="-352425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8988" indent="-26670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bg2"/>
              </a:buClr>
            </a:pPr>
            <a:r>
              <a:rPr lang="en-US" sz="3200" b="1" dirty="0">
                <a:solidFill>
                  <a:schemeClr val="bg1"/>
                </a:solidFill>
              </a:rPr>
              <a:t>Front-end</a:t>
            </a:r>
            <a:r>
              <a:rPr lang="en-US" sz="3200" dirty="0">
                <a:solidFill>
                  <a:schemeClr val="bg2"/>
                </a:solidFill>
              </a:rPr>
              <a:t> development concepts:</a:t>
            </a:r>
            <a:r>
              <a:rPr lang="bg-BG" sz="3200" dirty="0">
                <a:solidFill>
                  <a:schemeClr val="bg2"/>
                </a:solidFill>
              </a:rPr>
              <a:t> </a:t>
            </a:r>
            <a:r>
              <a:rPr lang="en-US" sz="3200" dirty="0">
                <a:solidFill>
                  <a:schemeClr val="bg2"/>
                </a:solidFill>
              </a:rPr>
              <a:t>front-end, UI concepts, DOM, AJAX, routing, templating, UI frameworks</a:t>
            </a:r>
          </a:p>
          <a:p>
            <a:pPr>
              <a:buClr>
                <a:schemeClr val="bg2"/>
              </a:buClr>
            </a:pPr>
            <a:r>
              <a:rPr lang="en-US" sz="3200" b="1" dirty="0">
                <a:solidFill>
                  <a:schemeClr val="bg1"/>
                </a:solidFill>
              </a:rPr>
              <a:t>Back-end</a:t>
            </a:r>
            <a:r>
              <a:rPr lang="en-US" sz="3200" dirty="0">
                <a:solidFill>
                  <a:schemeClr val="bg2"/>
                </a:solidFill>
              </a:rPr>
              <a:t> development concepts, RESTful services, databases, ORM frameworks, MVC architecture, cloud, containers, Docker, …</a:t>
            </a:r>
          </a:p>
          <a:p>
            <a:pPr>
              <a:buClr>
                <a:schemeClr val="bg2"/>
              </a:buClr>
            </a:pPr>
            <a:r>
              <a:rPr lang="en-US" sz="3200" b="1" dirty="0">
                <a:solidFill>
                  <a:schemeClr val="bg1"/>
                </a:solidFill>
              </a:rPr>
              <a:t>Embedded systems </a:t>
            </a:r>
            <a:r>
              <a:rPr lang="en-US" sz="3200" dirty="0">
                <a:solidFill>
                  <a:schemeClr val="bg2"/>
                </a:solidFill>
              </a:rPr>
              <a:t>and IoT, Arduino, ESP32</a:t>
            </a:r>
          </a:p>
          <a:p>
            <a:pPr>
              <a:buClr>
                <a:schemeClr val="bg2"/>
              </a:buClr>
            </a:pPr>
            <a:r>
              <a:rPr lang="en-US" sz="3200" b="1" dirty="0">
                <a:solidFill>
                  <a:schemeClr val="bg1"/>
                </a:solidFill>
              </a:rPr>
              <a:t>Software engineering</a:t>
            </a:r>
            <a:r>
              <a:rPr lang="en-US" sz="3200" dirty="0">
                <a:solidFill>
                  <a:schemeClr val="bg2"/>
                </a:solidFill>
              </a:rPr>
              <a:t>, source control systems, QA, unit testing, Kanban, …</a:t>
            </a:r>
          </a:p>
        </p:txBody>
      </p:sp>
    </p:spTree>
    <p:extLst>
      <p:ext uri="{BB962C8B-B14F-4D97-AF65-F5344CB8AC3E}">
        <p14:creationId xmlns:p14="http://schemas.microsoft.com/office/powerpoint/2010/main" val="2026770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Title">
            <a:extLst>
              <a:ext uri="{FF2B5EF4-FFF2-40B4-BE49-F238E27FC236}">
                <a16:creationId xmlns:a16="http://schemas.microsoft.com/office/drawing/2014/main" xmlns="" id="{FA0703FC-0F8F-4C80-A615-E4B381EC0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8800" dirty="0">
                <a:solidFill>
                  <a:srgbClr val="234465"/>
                </a:solidFill>
              </a:rPr>
              <a:t>Questions?</a:t>
            </a:r>
            <a:endParaRPr lang="en-US" sz="8800" dirty="0"/>
          </a:p>
        </p:txBody>
      </p:sp>
    </p:spTree>
    <p:extLst>
      <p:ext uri="{BB962C8B-B14F-4D97-AF65-F5344CB8AC3E}">
        <p14:creationId xmlns:p14="http://schemas.microsoft.com/office/powerpoint/2010/main" val="415196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="" xmlns:a16="http://schemas.microsoft.com/office/drawing/2014/main" id="{9956A635-7DCB-4737-9977-C486C791F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err="1"/>
              <a:t>SoftUni</a:t>
            </a:r>
            <a:r>
              <a:rPr lang="en-GB" b="1" dirty="0"/>
              <a:t> Diamond Partners</a:t>
            </a:r>
            <a:endParaRPr lang="bg-BG" dirty="0"/>
          </a:p>
        </p:txBody>
      </p:sp>
      <p:pic>
        <p:nvPicPr>
          <p:cNvPr id="19" name="Picture 18" descr="Logo, company name&#10;&#10;Description automatically generated">
            <a:hlinkClick r:id="rId2"/>
            <a:extLst>
              <a:ext uri="{FF2B5EF4-FFF2-40B4-BE49-F238E27FC236}">
                <a16:creationId xmlns="" xmlns:a16="http://schemas.microsoft.com/office/drawing/2014/main" id="{F695C7C5-DABF-43EE-A6C1-EAE2EEE0C90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54" t="27513" r="15212" b="31480"/>
          <a:stretch/>
        </p:blipFill>
        <p:spPr>
          <a:xfrm>
            <a:off x="277587" y="5655568"/>
            <a:ext cx="1704391" cy="759297"/>
          </a:xfrm>
          <a:prstGeom prst="rect">
            <a:avLst/>
          </a:prstGeom>
        </p:spPr>
      </p:pic>
      <p:pic>
        <p:nvPicPr>
          <p:cNvPr id="23" name="Picture 22" descr="A picture containing logo&#10;&#10;Description automatically generated">
            <a:hlinkClick r:id="rId4"/>
            <a:extLst>
              <a:ext uri="{FF2B5EF4-FFF2-40B4-BE49-F238E27FC236}">
                <a16:creationId xmlns="" xmlns:a16="http://schemas.microsoft.com/office/drawing/2014/main" id="{BA25B75E-8216-4248-83D3-EC26438E34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5193" y="5558957"/>
            <a:ext cx="1593799" cy="952521"/>
          </a:xfrm>
          <a:prstGeom prst="rect">
            <a:avLst/>
          </a:prstGeom>
        </p:spPr>
      </p:pic>
      <p:pic>
        <p:nvPicPr>
          <p:cNvPr id="24" name="Picture 23" descr="Graphical user interface, text, application&#10;&#10;Description automatically generated">
            <a:hlinkClick r:id="rId6"/>
            <a:extLst>
              <a:ext uri="{FF2B5EF4-FFF2-40B4-BE49-F238E27FC236}">
                <a16:creationId xmlns="" xmlns:a16="http://schemas.microsoft.com/office/drawing/2014/main" id="{99BE8E0D-4CD6-423C-B482-4BF691E004B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32" t="2384" r="19064" b="23051"/>
          <a:stretch/>
        </p:blipFill>
        <p:spPr>
          <a:xfrm>
            <a:off x="2735348" y="2557422"/>
            <a:ext cx="2211823" cy="1089203"/>
          </a:xfrm>
          <a:prstGeom prst="rect">
            <a:avLst/>
          </a:prstGeom>
        </p:spPr>
      </p:pic>
      <p:pic>
        <p:nvPicPr>
          <p:cNvPr id="26" name="Picture 25" descr="Logo&#10;&#10;Description automatically generated">
            <a:hlinkClick r:id="rId8"/>
            <a:extLst>
              <a:ext uri="{FF2B5EF4-FFF2-40B4-BE49-F238E27FC236}">
                <a16:creationId xmlns="" xmlns:a16="http://schemas.microsoft.com/office/drawing/2014/main" id="{3A1E1CA1-D56C-4DE1-9BDC-F2FA10D0931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21" y="4194384"/>
            <a:ext cx="2366037" cy="1025101"/>
          </a:xfrm>
          <a:prstGeom prst="rect">
            <a:avLst/>
          </a:prstGeom>
        </p:spPr>
      </p:pic>
      <p:pic>
        <p:nvPicPr>
          <p:cNvPr id="29" name="Picture 28" descr="Text&#10;&#10;Description automatically generated with low confidence">
            <a:hlinkClick r:id="rId10"/>
            <a:extLst>
              <a:ext uri="{FF2B5EF4-FFF2-40B4-BE49-F238E27FC236}">
                <a16:creationId xmlns="" xmlns:a16="http://schemas.microsoft.com/office/drawing/2014/main" id="{7E770D87-9E84-428A-B6DE-60CA6A95A965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1161" y="875362"/>
            <a:ext cx="2184284" cy="1714353"/>
          </a:xfrm>
          <a:prstGeom prst="rect">
            <a:avLst/>
          </a:prstGeom>
        </p:spPr>
      </p:pic>
      <p:pic>
        <p:nvPicPr>
          <p:cNvPr id="34" name="Picture 33" descr="A picture containing logo&#10;&#10;Description automatically generated">
            <a:hlinkClick r:id="rId12"/>
            <a:extLst>
              <a:ext uri="{FF2B5EF4-FFF2-40B4-BE49-F238E27FC236}">
                <a16:creationId xmlns="" xmlns:a16="http://schemas.microsoft.com/office/drawing/2014/main" id="{68388868-5056-476F-9288-137236A04225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500" y="5641819"/>
            <a:ext cx="1815525" cy="869659"/>
          </a:xfrm>
          <a:prstGeom prst="rect">
            <a:avLst/>
          </a:prstGeom>
        </p:spPr>
      </p:pic>
      <p:pic>
        <p:nvPicPr>
          <p:cNvPr id="35" name="Picture 34" descr="Logo&#10;&#10;Description automatically generated with low confidence">
            <a:hlinkClick r:id="rId14"/>
            <a:extLst>
              <a:ext uri="{FF2B5EF4-FFF2-40B4-BE49-F238E27FC236}">
                <a16:creationId xmlns="" xmlns:a16="http://schemas.microsoft.com/office/drawing/2014/main" id="{B87F00C9-0D0A-4D3E-82E8-9A2CFBB8B646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2336" y="1383106"/>
            <a:ext cx="5236953" cy="965563"/>
          </a:xfrm>
          <a:prstGeom prst="rect">
            <a:avLst/>
          </a:prstGeom>
        </p:spPr>
      </p:pic>
      <p:pic>
        <p:nvPicPr>
          <p:cNvPr id="36" name="Picture 35" descr="Shape&#10;&#10;Description automatically generated with medium confidence">
            <a:hlinkClick r:id="rId16"/>
            <a:extLst>
              <a:ext uri="{FF2B5EF4-FFF2-40B4-BE49-F238E27FC236}">
                <a16:creationId xmlns="" xmlns:a16="http://schemas.microsoft.com/office/drawing/2014/main" id="{3B30853C-111E-4B36-8BEF-DFE3C6A84C5A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2761" y="5601521"/>
            <a:ext cx="2520171" cy="869659"/>
          </a:xfrm>
          <a:prstGeom prst="rect">
            <a:avLst/>
          </a:prstGeom>
        </p:spPr>
      </p:pic>
      <p:pic>
        <p:nvPicPr>
          <p:cNvPr id="37" name="Picture 36" descr="Logo&#10;&#10;Description automatically generated">
            <a:hlinkClick r:id="rId18"/>
            <a:extLst>
              <a:ext uri="{FF2B5EF4-FFF2-40B4-BE49-F238E27FC236}">
                <a16:creationId xmlns="" xmlns:a16="http://schemas.microsoft.com/office/drawing/2014/main" id="{92837D2B-E933-480C-87FA-0B9DBAACA047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3669" y="4086151"/>
            <a:ext cx="2779263" cy="1075844"/>
          </a:xfrm>
          <a:prstGeom prst="rect">
            <a:avLst/>
          </a:prstGeom>
        </p:spPr>
      </p:pic>
      <p:pic>
        <p:nvPicPr>
          <p:cNvPr id="38" name="Picture 37" descr="Graphical user interface&#10;&#10;Description automatically generated with low confidence">
            <a:hlinkClick r:id="rId20"/>
            <a:extLst>
              <a:ext uri="{FF2B5EF4-FFF2-40B4-BE49-F238E27FC236}">
                <a16:creationId xmlns="" xmlns:a16="http://schemas.microsoft.com/office/drawing/2014/main" id="{DF73092C-E471-4116-B890-7E2254703887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035" y="1476349"/>
            <a:ext cx="1865077" cy="2314493"/>
          </a:xfrm>
          <a:prstGeom prst="rect">
            <a:avLst/>
          </a:prstGeom>
        </p:spPr>
      </p:pic>
      <p:pic>
        <p:nvPicPr>
          <p:cNvPr id="39" name="Picture 38" descr="Text&#10;&#10;Description automatically generated with low confidence">
            <a:hlinkClick r:id="rId22"/>
            <a:extLst>
              <a:ext uri="{FF2B5EF4-FFF2-40B4-BE49-F238E27FC236}">
                <a16:creationId xmlns="" xmlns:a16="http://schemas.microsoft.com/office/drawing/2014/main" id="{282CE06A-8307-4AAA-8AF5-197432017668}"/>
              </a:ext>
            </a:extLst>
          </p:cNvPr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9177" y="4363431"/>
            <a:ext cx="2757360" cy="621896"/>
          </a:xfrm>
          <a:prstGeom prst="rect">
            <a:avLst/>
          </a:prstGeom>
        </p:spPr>
      </p:pic>
      <p:pic>
        <p:nvPicPr>
          <p:cNvPr id="40" name="Picture 39" descr="Logo&#10;&#10;Description automatically generated">
            <a:hlinkClick r:id="rId24"/>
            <a:extLst>
              <a:ext uri="{FF2B5EF4-FFF2-40B4-BE49-F238E27FC236}">
                <a16:creationId xmlns="" xmlns:a16="http://schemas.microsoft.com/office/drawing/2014/main" id="{C1CA53F6-A2C4-4E43-8E82-B322807D5805}"/>
              </a:ext>
            </a:extLst>
          </p:cNvPr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8945" y="3914016"/>
            <a:ext cx="1740047" cy="1218032"/>
          </a:xfrm>
          <a:prstGeom prst="rect">
            <a:avLst/>
          </a:prstGeom>
        </p:spPr>
      </p:pic>
      <p:pic>
        <p:nvPicPr>
          <p:cNvPr id="41" name="Picture 40" descr="Logo&#10;&#10;Description automatically generated">
            <a:hlinkClick r:id="rId26"/>
            <a:extLst>
              <a:ext uri="{FF2B5EF4-FFF2-40B4-BE49-F238E27FC236}">
                <a16:creationId xmlns="" xmlns:a16="http://schemas.microsoft.com/office/drawing/2014/main" id="{A286012A-1A6D-4FD8-AF54-DE72F6FC3213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2469" y="2542277"/>
            <a:ext cx="1656523" cy="1104348"/>
          </a:xfrm>
          <a:prstGeom prst="rect">
            <a:avLst/>
          </a:prstGeom>
        </p:spPr>
      </p:pic>
      <p:pic>
        <p:nvPicPr>
          <p:cNvPr id="42" name="Picture 41" descr="A blue and white logo&#10;&#10;Description automatically generated with medium confidence">
            <a:hlinkClick r:id="rId28"/>
            <a:extLst>
              <a:ext uri="{FF2B5EF4-FFF2-40B4-BE49-F238E27FC236}">
                <a16:creationId xmlns="" xmlns:a16="http://schemas.microsoft.com/office/drawing/2014/main" id="{B5A85CC1-6CE9-43CE-84E8-5F0D26AF4C9B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9855" y="2585651"/>
            <a:ext cx="3396816" cy="947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578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FB0D5FB3-68F2-49D8-A153-8BAD1305EF0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79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="" xmlns:a16="http://schemas.microsoft.com/office/drawing/2014/main" id="{DE22D599-06AA-45AE-9605-321A51F18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Educational Partners</a:t>
            </a:r>
          </a:p>
        </p:txBody>
      </p:sp>
      <p:pic>
        <p:nvPicPr>
          <p:cNvPr id="8" name="Picture 7">
            <a:hlinkClick r:id="rId2"/>
            <a:extLst>
              <a:ext uri="{FF2B5EF4-FFF2-40B4-BE49-F238E27FC236}">
                <a16:creationId xmlns="" xmlns:a16="http://schemas.microsoft.com/office/drawing/2014/main" id="{19D59668-3C9A-4BAE-83AF-92CB45919E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0498" y="1855527"/>
            <a:ext cx="3766935" cy="3521741"/>
          </a:xfrm>
          <a:prstGeom prst="rect">
            <a:avLst/>
          </a:prstGeom>
          <a:ln w="28575">
            <a:solidFill>
              <a:srgbClr val="44546A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8458899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16FA9724-FAD0-4F39-BB10-475EAC34EB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8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BE6402CB-F288-47DD-83B4-9B540EE51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Using the DOM API – Example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xmlns="" id="{81E2A95A-D4E3-4F15-B0F8-5493582F2C9E}"/>
              </a:ext>
            </a:extLst>
          </p:cNvPr>
          <p:cNvSpPr txBox="1">
            <a:spLocks/>
          </p:cNvSpPr>
          <p:nvPr/>
        </p:nvSpPr>
        <p:spPr>
          <a:xfrm>
            <a:off x="561000" y="1494000"/>
            <a:ext cx="11070000" cy="4466132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b="1">
                <a:effectLst/>
                <a:latin typeface="Consolas" pitchFamily="49" charset="0"/>
                <a:cs typeface="Consolas" pitchFamily="49" charset="0"/>
              </a:defRPr>
            </a:lvl1pPr>
            <a:lvl2pPr marL="990278" indent="-380876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9"/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pPr>
              <a:lnSpc>
                <a:spcPct val="10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&lt;input type="text" id="firstNum" /&gt; +</a:t>
            </a:r>
          </a:p>
          <a:p>
            <a:pPr>
              <a:lnSpc>
                <a:spcPct val="10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&lt;input type="text" id="secondNum" /&gt; = </a:t>
            </a:r>
          </a:p>
          <a:p>
            <a:pPr>
              <a:lnSpc>
                <a:spcPct val="10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&lt;input type="text" id="sum" /&gt;</a:t>
            </a:r>
          </a:p>
          <a:p>
            <a:pPr>
              <a:lnSpc>
                <a:spcPct val="10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&lt;button id="calc"&gt;Calc&lt;/button&gt;</a:t>
            </a:r>
          </a:p>
          <a:p>
            <a:pPr>
              <a:lnSpc>
                <a:spcPct val="10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&lt;script&gt;</a:t>
            </a:r>
          </a:p>
          <a:p>
            <a:pPr>
              <a:lnSpc>
                <a:spcPct val="10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</a:t>
            </a:r>
            <a:r>
              <a:rPr lang="en-US" sz="2400" noProof="1">
                <a:solidFill>
                  <a:schemeClr val="bg1"/>
                </a:solidFill>
              </a:rPr>
              <a:t>document.getElementById</a:t>
            </a:r>
            <a:r>
              <a:rPr lang="en-US" sz="2400" noProof="1"/>
              <a:t>("calc").</a:t>
            </a:r>
            <a:r>
              <a:rPr lang="en-US" sz="2400" noProof="1">
                <a:solidFill>
                  <a:schemeClr val="bg1"/>
                </a:solidFill>
              </a:rPr>
              <a:t>onclick</a:t>
            </a:r>
            <a:r>
              <a:rPr lang="en-US" sz="2400" noProof="1"/>
              <a:t> = function() {</a:t>
            </a:r>
          </a:p>
          <a:p>
            <a:pPr>
              <a:lnSpc>
                <a:spcPct val="10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  </a:t>
            </a:r>
            <a:r>
              <a:rPr lang="en-US" sz="2400" noProof="1">
                <a:solidFill>
                  <a:schemeClr val="bg1"/>
                </a:solidFill>
              </a:rPr>
              <a:t>document.getElementById</a:t>
            </a:r>
            <a:r>
              <a:rPr lang="en-US" sz="2400" noProof="1"/>
              <a:t>("sum").</a:t>
            </a:r>
            <a:r>
              <a:rPr lang="en-US" sz="2400" noProof="1">
                <a:solidFill>
                  <a:schemeClr val="bg1"/>
                </a:solidFill>
              </a:rPr>
              <a:t>value</a:t>
            </a:r>
            <a:r>
              <a:rPr lang="en-US" sz="2400" noProof="1"/>
              <a:t> =</a:t>
            </a:r>
          </a:p>
          <a:p>
            <a:pPr>
              <a:lnSpc>
                <a:spcPct val="10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    Number(</a:t>
            </a:r>
            <a:r>
              <a:rPr lang="en-US" sz="2400" noProof="1">
                <a:solidFill>
                  <a:schemeClr val="bg1"/>
                </a:solidFill>
              </a:rPr>
              <a:t>document.getElementById</a:t>
            </a:r>
            <a:r>
              <a:rPr lang="en-US" sz="2400" noProof="1"/>
              <a:t>("firstNum").</a:t>
            </a:r>
            <a:r>
              <a:rPr lang="en-US" sz="2400" noProof="1">
                <a:solidFill>
                  <a:schemeClr val="bg1"/>
                </a:solidFill>
              </a:rPr>
              <a:t>value</a:t>
            </a:r>
            <a:r>
              <a:rPr lang="en-US" sz="2400" noProof="1"/>
              <a:t>) +</a:t>
            </a:r>
          </a:p>
          <a:p>
            <a:pPr>
              <a:lnSpc>
                <a:spcPct val="10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    Number(</a:t>
            </a:r>
            <a:r>
              <a:rPr lang="en-US" sz="2400" noProof="1">
                <a:solidFill>
                  <a:schemeClr val="bg1"/>
                </a:solidFill>
              </a:rPr>
              <a:t>document.getElementById</a:t>
            </a:r>
            <a:r>
              <a:rPr lang="en-US" sz="2400" noProof="1"/>
              <a:t>("secondNum").</a:t>
            </a:r>
            <a:r>
              <a:rPr lang="en-US" sz="2400" noProof="1">
                <a:solidFill>
                  <a:schemeClr val="bg1"/>
                </a:solidFill>
              </a:rPr>
              <a:t>value</a:t>
            </a:r>
            <a:r>
              <a:rPr lang="en-US" sz="2400" noProof="1"/>
              <a:t>);</a:t>
            </a:r>
          </a:p>
          <a:p>
            <a:pPr>
              <a:lnSpc>
                <a:spcPct val="10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}</a:t>
            </a:r>
          </a:p>
          <a:p>
            <a:pPr>
              <a:lnSpc>
                <a:spcPct val="10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&lt;/script&gt;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8B95686D-190F-4351-AFDF-B07D2A5374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7365" y="1359000"/>
            <a:ext cx="2884327" cy="1980000"/>
          </a:xfrm>
          <a:prstGeom prst="rect">
            <a:avLst/>
          </a:prstGeom>
          <a:ln>
            <a:solidFill>
              <a:srgbClr val="ADB4C3"/>
            </a:solidFill>
          </a:ln>
        </p:spPr>
      </p:pic>
    </p:spTree>
    <p:extLst>
      <p:ext uri="{BB962C8B-B14F-4D97-AF65-F5344CB8AC3E}">
        <p14:creationId xmlns:p14="http://schemas.microsoft.com/office/powerpoint/2010/main" val="2000131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Body"/>
          <p:cNvSpPr>
            <a:spLocks noGrp="1"/>
          </p:cNvSpPr>
          <p:nvPr>
            <p:ph idx="4294967295"/>
          </p:nvPr>
        </p:nvSpPr>
        <p:spPr>
          <a:xfrm>
            <a:off x="190404" y="1179000"/>
            <a:ext cx="8695596" cy="5490000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/>
            <a:r>
              <a:rPr lang="en-US" sz="3000" noProof="1">
                <a:hlinkClick r:id="rId3"/>
              </a:rPr>
              <a:t>softuni.bg</a:t>
            </a:r>
            <a:r>
              <a:rPr lang="en-US" sz="3000" noProof="1"/>
              <a:t>, </a:t>
            </a:r>
            <a:r>
              <a:rPr lang="en-US" sz="3000" noProof="1">
                <a:hlinkClick r:id="rId4"/>
              </a:rPr>
              <a:t>softuni.org</a:t>
            </a:r>
            <a:r>
              <a:rPr lang="en-US" sz="3000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Software University Foundation</a:t>
            </a:r>
            <a:endParaRPr lang="bg-BG" sz="3200" dirty="0"/>
          </a:p>
          <a:p>
            <a:pPr lvl="1"/>
            <a:r>
              <a:rPr lang="en-US" sz="3000" noProof="1">
                <a:hlinkClick r:id="rId5"/>
              </a:rPr>
              <a:t>softuni.foundation</a:t>
            </a:r>
            <a:endParaRPr lang="en-US" sz="30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@ Facebook</a:t>
            </a:r>
          </a:p>
          <a:p>
            <a:pPr lvl="1"/>
            <a:r>
              <a:rPr lang="en-US" sz="3000" noProof="1">
                <a:hlinkClick r:id="rId6"/>
              </a:rPr>
              <a:t>facebook.com/SoftwareUniversity</a:t>
            </a:r>
            <a:endParaRPr lang="en-US" sz="30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Forums</a:t>
            </a:r>
          </a:p>
          <a:p>
            <a:pPr lvl="1"/>
            <a:r>
              <a:rPr lang="en-US" sz="3000" dirty="0">
                <a:hlinkClick r:id="rId7"/>
              </a:rPr>
              <a:t>forum.softuni.bg</a:t>
            </a:r>
            <a:endParaRPr lang="en-US" sz="3000" noProof="1"/>
          </a:p>
        </p:txBody>
      </p:sp>
      <p:sp>
        <p:nvSpPr>
          <p:cNvPr id="3" name="Slide 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</p:spTree>
    <p:extLst>
      <p:ext uri="{BB962C8B-B14F-4D97-AF65-F5344CB8AC3E}">
        <p14:creationId xmlns:p14="http://schemas.microsoft.com/office/powerpoint/2010/main" val="3936827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Body">
            <a:extLst>
              <a:ext uri="{FF2B5EF4-FFF2-40B4-BE49-F238E27FC236}">
                <a16:creationId xmlns:a16="http://schemas.microsoft.com/office/drawing/2014/main" xmlns="" id="{980F49B1-E4BE-4389-A747-7AB9B71AD9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269001"/>
            <a:ext cx="11818096" cy="5455890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dirty="0"/>
              <a:t>This course (slides, examples, demos, exercises, homework, documents, videos and other assets) is </a:t>
            </a:r>
            <a:r>
              <a:rPr lang="en-US" b="1" dirty="0"/>
              <a:t>copyrighted content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Unauthorized copy, reproduction or use is illegal</a:t>
            </a:r>
          </a:p>
          <a:p>
            <a:pPr>
              <a:lnSpc>
                <a:spcPct val="120000"/>
              </a:lnSpc>
            </a:pPr>
            <a:r>
              <a:rPr lang="en-US" dirty="0"/>
              <a:t>© SoftUni – </a:t>
            </a:r>
            <a:r>
              <a:rPr lang="en-US" dirty="0">
                <a:hlinkClick r:id="rId3"/>
              </a:rPr>
              <a:t>https://softuni.org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© Software University – </a:t>
            </a:r>
            <a:r>
              <a:rPr lang="en-US" dirty="0">
                <a:hlinkClick r:id="rId4"/>
              </a:rPr>
              <a:t>https://softuni.bg</a:t>
            </a:r>
            <a:endParaRPr lang="bg-BG" dirty="0"/>
          </a:p>
        </p:txBody>
      </p:sp>
      <p:sp>
        <p:nvSpPr>
          <p:cNvPr id="3" name="Slide Title">
            <a:extLst>
              <a:ext uri="{FF2B5EF4-FFF2-40B4-BE49-F238E27FC236}">
                <a16:creationId xmlns:a16="http://schemas.microsoft.com/office/drawing/2014/main" xmlns="" id="{E5F1FB41-80C3-4816-BC47-CCC50632E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License</a:t>
            </a:r>
            <a:endParaRPr lang="bg-BG" dirty="0"/>
          </a:p>
        </p:txBody>
      </p:sp>
      <p:pic>
        <p:nvPicPr>
          <p:cNvPr id="6" name="Picture License" descr="License">
            <a:extLst>
              <a:ext uri="{FF2B5EF4-FFF2-40B4-BE49-F238E27FC236}">
                <a16:creationId xmlns:a16="http://schemas.microsoft.com/office/drawing/2014/main" xmlns="" id="{A10A2585-858C-4B1E-8846-27CF1C15729E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745023" y="4445455"/>
            <a:ext cx="1930977" cy="204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13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CDE8C160-3C99-4760-90FC-9B0AA674C992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>
          <a:xfrm>
            <a:off x="5160163" y="2795650"/>
            <a:ext cx="6065837" cy="768350"/>
          </a:xfrm>
        </p:spPr>
        <p:txBody>
          <a:bodyPr/>
          <a:lstStyle/>
          <a:p>
            <a:r>
              <a:rPr lang="en-US" dirty="0"/>
              <a:t>Live Demo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000687E7-DA2B-4361-A6AE-44F632B89E15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>
          <a:xfrm>
            <a:off x="5160163" y="1657704"/>
            <a:ext cx="6065837" cy="1317946"/>
          </a:xfrm>
        </p:spPr>
        <p:txBody>
          <a:bodyPr/>
          <a:lstStyle/>
          <a:p>
            <a:r>
              <a:rPr lang="en-US" dirty="0"/>
              <a:t>DOM Interaction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F55FFCCA-9B42-4990-B88C-19AD084F76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669" y="1854000"/>
            <a:ext cx="3018034" cy="167276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0FB61283-B753-45BD-B598-EEED485BB915}"/>
              </a:ext>
            </a:extLst>
          </p:cNvPr>
          <p:cNvSpPr/>
          <p:nvPr/>
        </p:nvSpPr>
        <p:spPr>
          <a:xfrm>
            <a:off x="5071393" y="3597335"/>
            <a:ext cx="624337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>
                <a:hlinkClick r:id="rId4"/>
              </a:rPr>
              <a:t>https://repl.it/@nakov/summator-js-dom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760090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theme/theme1.xml><?xml version="1.0" encoding="utf-8"?>
<a:theme xmlns:a="http://schemas.openxmlformats.org/drawingml/2006/main" name="1_SoftUni">
  <a:themeElements>
    <a:clrScheme name="SoftUni">
      <a:dk1>
        <a:srgbClr val="234465"/>
      </a:dk1>
      <a:lt1>
        <a:srgbClr val="FFA000"/>
      </a:lt1>
      <a:dk2>
        <a:srgbClr val="234465"/>
      </a:dk2>
      <a:lt2>
        <a:srgbClr val="FFFFFF"/>
      </a:lt2>
      <a:accent1>
        <a:srgbClr val="FFA000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F2AC44"/>
      </a:hlink>
      <a:folHlink>
        <a:srgbClr val="F6C781"/>
      </a:folHlink>
    </a:clrScheme>
    <a:fontScheme name="SoftUn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49261</TotalTime>
  <Words>20215</Words>
  <Application>Microsoft Office PowerPoint</Application>
  <PresentationFormat>Widescreen</PresentationFormat>
  <Paragraphs>2340</Paragraphs>
  <Slides>81</Slides>
  <Notes>61</Notes>
  <HiddenSlides>18</HiddenSlides>
  <MMClips>0</MMClips>
  <ScaleCrop>false</ScaleCrop>
  <HeadingPairs>
    <vt:vector size="6" baseType="variant">
      <vt:variant>
        <vt:lpstr>Fonts Used</vt:lpstr>
      </vt:variant>
      <vt:variant>
        <vt:i4>18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81</vt:i4>
      </vt:variant>
    </vt:vector>
  </HeadingPairs>
  <TitlesOfParts>
    <vt:vector size="100" baseType="lpstr">
      <vt:lpstr>맑은 고딕</vt:lpstr>
      <vt:lpstr>AmazonEmberBold</vt:lpstr>
      <vt:lpstr>Arial</vt:lpstr>
      <vt:lpstr>Arial</vt:lpstr>
      <vt:lpstr>artifakt-element</vt:lpstr>
      <vt:lpstr>Calibri</vt:lpstr>
      <vt:lpstr>Cambria</vt:lpstr>
      <vt:lpstr>Charlie Text</vt:lpstr>
      <vt:lpstr>Consolas</vt:lpstr>
      <vt:lpstr>Geomanist Book</vt:lpstr>
      <vt:lpstr>Noto Sans KR</vt:lpstr>
      <vt:lpstr>Open Sans</vt:lpstr>
      <vt:lpstr>Proxima Nova</vt:lpstr>
      <vt:lpstr>Roboto</vt:lpstr>
      <vt:lpstr>Segoe UI</vt:lpstr>
      <vt:lpstr>SF-Pro-Display</vt:lpstr>
      <vt:lpstr>Wingdings</vt:lpstr>
      <vt:lpstr>Wingdings 2</vt:lpstr>
      <vt:lpstr>1_SoftUni</vt:lpstr>
      <vt:lpstr>Software Development Concepts</vt:lpstr>
      <vt:lpstr>Table of Contents</vt:lpstr>
      <vt:lpstr>Table of Contents (2)</vt:lpstr>
      <vt:lpstr>Table of Contents (3)</vt:lpstr>
      <vt:lpstr>Have a Question?</vt:lpstr>
      <vt:lpstr>Front-End</vt:lpstr>
      <vt:lpstr>Web Front-End and DOM</vt:lpstr>
      <vt:lpstr>Using the DOM API – Example</vt:lpstr>
      <vt:lpstr>DOM Interaction</vt:lpstr>
      <vt:lpstr>AJAX and RESTful APIs</vt:lpstr>
      <vt:lpstr>RESTful API Server – Example</vt:lpstr>
      <vt:lpstr>RESTful API Client  – Example</vt:lpstr>
      <vt:lpstr>RESTful API Client – Example (2)</vt:lpstr>
      <vt:lpstr>RESTful API Client – Example (3)</vt:lpstr>
      <vt:lpstr>AJAX and REST</vt:lpstr>
      <vt:lpstr>Templating Engines</vt:lpstr>
      <vt:lpstr>Templating Engines Example – Template</vt:lpstr>
      <vt:lpstr>Templating Engines Example – JSON Data</vt:lpstr>
      <vt:lpstr>Templating Engines Example – Rendering</vt:lpstr>
      <vt:lpstr>Rendering UI with a Templating Engine</vt:lpstr>
      <vt:lpstr>Routing and Routing Libraries</vt:lpstr>
      <vt:lpstr>Routing with Sammy.js – Example</vt:lpstr>
      <vt:lpstr>Routing with Sammy.js – Example</vt:lpstr>
      <vt:lpstr>Routing with Sammy.js – Example (2)</vt:lpstr>
      <vt:lpstr>Navigation with Routing Library</vt:lpstr>
      <vt:lpstr>User Interface and Front-End Frameworks</vt:lpstr>
      <vt:lpstr>Libraries vs. Frameworks</vt:lpstr>
      <vt:lpstr>Windows Forms – Example </vt:lpstr>
      <vt:lpstr>Windows Forms – Example (2) </vt:lpstr>
      <vt:lpstr>Windows Forms</vt:lpstr>
      <vt:lpstr>React</vt:lpstr>
      <vt:lpstr>Simple React App – Example</vt:lpstr>
      <vt:lpstr>React</vt:lpstr>
      <vt:lpstr>Mobile Apps – Technologies</vt:lpstr>
      <vt:lpstr>React Native Mobile App – Example</vt:lpstr>
      <vt:lpstr>React Native App</vt:lpstr>
      <vt:lpstr>Back-End</vt:lpstr>
      <vt:lpstr>Back-End Technologies</vt:lpstr>
      <vt:lpstr>Databases</vt:lpstr>
      <vt:lpstr>Web SQL – Example</vt:lpstr>
      <vt:lpstr>Web SQL</vt:lpstr>
      <vt:lpstr>ORM Frameworks</vt:lpstr>
      <vt:lpstr>ORM Example – JayData ORM for Web SQL</vt:lpstr>
      <vt:lpstr>ORM Example – JayData ORM for Web SQL (2)</vt:lpstr>
      <vt:lpstr>JayData ORM for Web SQL</vt:lpstr>
      <vt:lpstr>The Model-View-Controller (MVC) Pattern</vt:lpstr>
      <vt:lpstr>Web MVC Frameworks</vt:lpstr>
      <vt:lpstr>MVC Web App – Example</vt:lpstr>
      <vt:lpstr>MVC Web App – Example: Controllers</vt:lpstr>
      <vt:lpstr>MVC Web App – Example: Models</vt:lpstr>
      <vt:lpstr>MVC Web App – Example: Views</vt:lpstr>
      <vt:lpstr>MVC Frameworks</vt:lpstr>
      <vt:lpstr>Virtualization and Cloud</vt:lpstr>
      <vt:lpstr>Containers and Docker</vt:lpstr>
      <vt:lpstr>Docker – Example</vt:lpstr>
      <vt:lpstr>Play with Docker</vt:lpstr>
      <vt:lpstr>Operating Systems</vt:lpstr>
      <vt:lpstr>Linux Shell Commands</vt:lpstr>
      <vt:lpstr>Internet of Things (IoT)</vt:lpstr>
      <vt:lpstr>Embedded Systems and IoT</vt:lpstr>
      <vt:lpstr>IoT Microcontrollers</vt:lpstr>
      <vt:lpstr>Microcontroller Arduino – Example</vt:lpstr>
      <vt:lpstr>Arduino @ Tinkercad</vt:lpstr>
      <vt:lpstr>Software Engineering</vt:lpstr>
      <vt:lpstr>Software Development Lifecycle (SLDC)</vt:lpstr>
      <vt:lpstr>Software Quality Assurance (QA)</vt:lpstr>
      <vt:lpstr>Issue Tracker</vt:lpstr>
      <vt:lpstr>Unit Testing</vt:lpstr>
      <vt:lpstr>Unit Testing Framework</vt:lpstr>
      <vt:lpstr>Unit Testing with Mocha</vt:lpstr>
      <vt:lpstr>Source Control Systems</vt:lpstr>
      <vt:lpstr>GitHub – Example</vt:lpstr>
      <vt:lpstr>Git and GitHub</vt:lpstr>
      <vt:lpstr>Project Trackers and Kanban Boards</vt:lpstr>
      <vt:lpstr>Trello Project Board</vt:lpstr>
      <vt:lpstr>Summary</vt:lpstr>
      <vt:lpstr>Questions?</vt:lpstr>
      <vt:lpstr>SoftUni Diamond Partners</vt:lpstr>
      <vt:lpstr>Educational Partners</vt:lpstr>
      <vt:lpstr>Trainings @ Software University (SoftUni)</vt:lpstr>
      <vt:lpstr>License</vt:lpstr>
    </vt:vector>
  </TitlesOfParts>
  <Company>SoftUni – https://softuni.org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Programming Fundamentals - Software Development Concepts</dc:title>
  <dc:subject>Software Development</dc:subject>
  <dc:creator>Software University</dc:creator>
  <cp:keywords>programming; education; software development; coding</cp:keywords>
  <dc:description>© SoftUni – https://softuni.org_x000d_
© Software University – https://softuni.bg_x000d_
_x000d_
Copyrighted document. Unauthorized copy, reproduction or use is not permitted.</dc:description>
  <cp:lastModifiedBy>Microsoft account</cp:lastModifiedBy>
  <cp:revision>1577</cp:revision>
  <dcterms:created xsi:type="dcterms:W3CDTF">2018-05-23T13:08:44Z</dcterms:created>
  <dcterms:modified xsi:type="dcterms:W3CDTF">2022-12-21T08:57:11Z</dcterms:modified>
  <cp:category>programming;education;software development</cp:category>
</cp:coreProperties>
</file>